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1"/>
  </p:sldMasterIdLst>
  <p:notesMasterIdLst>
    <p:notesMasterId r:id="rId11"/>
  </p:notesMasterIdLst>
  <p:sldIdLst>
    <p:sldId id="256" r:id="rId2"/>
    <p:sldId id="279" r:id="rId3"/>
    <p:sldId id="258" r:id="rId4"/>
    <p:sldId id="280" r:id="rId5"/>
    <p:sldId id="260" r:id="rId6"/>
    <p:sldId id="261" r:id="rId7"/>
    <p:sldId id="276" r:id="rId8"/>
    <p:sldId id="262" r:id="rId9"/>
    <p:sldId id="265"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AD4"/>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8"/>
    <p:restoredTop sz="88517" autoAdjust="0"/>
  </p:normalViewPr>
  <p:slideViewPr>
    <p:cSldViewPr snapToGrid="0" snapToObjects="1">
      <p:cViewPr varScale="1">
        <p:scale>
          <a:sx n="64" d="100"/>
          <a:sy n="64" d="100"/>
        </p:scale>
        <p:origin x="852" y="60"/>
      </p:cViewPr>
      <p:guideLst>
        <p:guide orient="horz" pos="2160"/>
        <p:guide pos="3840"/>
      </p:guideLst>
    </p:cSldViewPr>
  </p:slideViewPr>
  <p:notesTextViewPr>
    <p:cViewPr>
      <p:scale>
        <a:sx n="70" d="100"/>
        <a:sy n="7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4087E36-430D-3D45-83A4-1F2A945DB091}" type="datetimeFigureOut">
              <a:rPr lang="en-US" smtClean="0"/>
              <a:t>4/7/2023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CDC1074-396A-B641-B1BE-E5AD96D606B1}" type="slidenum">
              <a:rPr lang="en-US" smtClean="0"/>
              <a:t>‹#›</a:t>
            </a:fld>
            <a:endParaRPr lang="en-US"/>
          </a:p>
        </p:txBody>
      </p:sp>
    </p:spTree>
    <p:extLst>
      <p:ext uri="{BB962C8B-B14F-4D97-AF65-F5344CB8AC3E}">
        <p14:creationId xmlns:p14="http://schemas.microsoft.com/office/powerpoint/2010/main" val="65141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1074-396A-B641-B1BE-E5AD96D606B1}" type="slidenum">
              <a:rPr lang="en-US" smtClean="0"/>
              <a:t>2</a:t>
            </a:fld>
            <a:endParaRPr lang="en-US"/>
          </a:p>
        </p:txBody>
      </p:sp>
    </p:spTree>
    <p:extLst>
      <p:ext uri="{BB962C8B-B14F-4D97-AF65-F5344CB8AC3E}">
        <p14:creationId xmlns:p14="http://schemas.microsoft.com/office/powerpoint/2010/main" val="394924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Diverse</a:t>
            </a:r>
            <a:r>
              <a:rPr lang="en-US" baseline="0" dirty="0"/>
              <a:t> client base allowing us to not be heavy in any one industry.</a:t>
            </a:r>
          </a:p>
          <a:p>
            <a:pPr marL="181217" indent="-181217">
              <a:buFont typeface="Arial" panose="020B0604020202020204" pitchFamily="34" charset="0"/>
              <a:buChar char="•"/>
            </a:pPr>
            <a:endParaRPr lang="en-US" baseline="0" dirty="0"/>
          </a:p>
          <a:p>
            <a:pPr marL="181217" indent="-181217">
              <a:buFont typeface="Arial" panose="020B0604020202020204" pitchFamily="34" charset="0"/>
              <a:buChar char="•"/>
            </a:pPr>
            <a:r>
              <a:rPr lang="en-US" baseline="0" dirty="0"/>
              <a:t>Ability to weather economic storms.</a:t>
            </a:r>
          </a:p>
          <a:p>
            <a:pPr marL="181217" indent="-181217">
              <a:buFont typeface="Arial" panose="020B0604020202020204" pitchFamily="34" charset="0"/>
              <a:buChar char="•"/>
            </a:pPr>
            <a:endParaRPr lang="en-US" baseline="0" dirty="0"/>
          </a:p>
          <a:p>
            <a:pPr marL="181217" indent="-181217">
              <a:buFont typeface="Arial" panose="020B0604020202020204" pitchFamily="34" charset="0"/>
              <a:buChar char="•"/>
            </a:pPr>
            <a:r>
              <a:rPr lang="en-US" baseline="0" dirty="0"/>
              <a:t>Client growth and 93% renewal rate.</a:t>
            </a:r>
          </a:p>
          <a:p>
            <a:pPr marL="181217" indent="-181217">
              <a:buFont typeface="Arial" panose="020B0604020202020204" pitchFamily="34" charset="0"/>
              <a:buChar char="•"/>
            </a:pPr>
            <a:endParaRPr lang="en-US" baseline="0" dirty="0"/>
          </a:p>
          <a:p>
            <a:pPr marL="181217" indent="-181217">
              <a:buFont typeface="Arial" panose="020B0604020202020204" pitchFamily="34" charset="0"/>
              <a:buChar char="•"/>
            </a:pPr>
            <a:r>
              <a:rPr lang="en-US" baseline="0" dirty="0"/>
              <a:t>TPC Instructor-led training. </a:t>
            </a:r>
            <a:endParaRPr lang="en-US" dirty="0"/>
          </a:p>
        </p:txBody>
      </p:sp>
      <p:sp>
        <p:nvSpPr>
          <p:cNvPr id="4" name="Slide Number Placeholder 3"/>
          <p:cNvSpPr>
            <a:spLocks noGrp="1"/>
          </p:cNvSpPr>
          <p:nvPr>
            <p:ph type="sldNum" sz="quarter" idx="5"/>
          </p:nvPr>
        </p:nvSpPr>
        <p:spPr/>
        <p:txBody>
          <a:bodyPr/>
          <a:lstStyle/>
          <a:p>
            <a:fld id="{3CDC1074-396A-B641-B1BE-E5AD96D606B1}" type="slidenum">
              <a:rPr lang="en-US" smtClean="0"/>
              <a:t>3</a:t>
            </a:fld>
            <a:endParaRPr lang="en-US"/>
          </a:p>
        </p:txBody>
      </p:sp>
    </p:spTree>
    <p:extLst>
      <p:ext uri="{BB962C8B-B14F-4D97-AF65-F5344CB8AC3E}">
        <p14:creationId xmlns:p14="http://schemas.microsoft.com/office/powerpoint/2010/main" val="355108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1074-396A-B641-B1BE-E5AD96D606B1}" type="slidenum">
              <a:rPr lang="en-US" smtClean="0"/>
              <a:t>4</a:t>
            </a:fld>
            <a:endParaRPr lang="en-US"/>
          </a:p>
        </p:txBody>
      </p:sp>
    </p:spTree>
    <p:extLst>
      <p:ext uri="{BB962C8B-B14F-4D97-AF65-F5344CB8AC3E}">
        <p14:creationId xmlns:p14="http://schemas.microsoft.com/office/powerpoint/2010/main" val="405923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hear from all my clients about their concerns over the looming retirement of skilled workers. </a:t>
            </a:r>
          </a:p>
          <a:p>
            <a:endParaRPr lang="en-US" dirty="0"/>
          </a:p>
          <a:p>
            <a:pPr marL="181217" indent="-181217">
              <a:buFont typeface="Arial" panose="020B0604020202020204" pitchFamily="34" charset="0"/>
              <a:buChar char="•"/>
            </a:pPr>
            <a:r>
              <a:rPr lang="en-US" dirty="0"/>
              <a:t>Boeing, International Paper, Nucor Steel, Etc.</a:t>
            </a:r>
          </a:p>
          <a:p>
            <a:pPr marL="181217" indent="-181217">
              <a:buFont typeface="Arial" panose="020B0604020202020204" pitchFamily="34" charset="0"/>
              <a:buChar char="•"/>
            </a:pPr>
            <a:endParaRPr lang="en-US" dirty="0"/>
          </a:p>
          <a:p>
            <a:pPr marL="181217" indent="-181217">
              <a:buFont typeface="Arial" panose="020B0604020202020204" pitchFamily="34" charset="0"/>
              <a:buChar char="•"/>
            </a:pPr>
            <a:r>
              <a:rPr lang="en-US" dirty="0"/>
              <a:t>Many are predicting losing between 40% to 70% of their skilled workforce to retirement and they don’t have enough available skilled new hires to meet their need. </a:t>
            </a:r>
          </a:p>
          <a:p>
            <a:pPr marL="181217" indent="-181217">
              <a:buFont typeface="Arial" panose="020B0604020202020204" pitchFamily="34" charset="0"/>
              <a:buChar char="•"/>
            </a:pPr>
            <a:endParaRPr lang="en-US" dirty="0"/>
          </a:p>
          <a:p>
            <a:pPr marL="181217" indent="-181217">
              <a:buFont typeface="Arial" panose="020B0604020202020204" pitchFamily="34" charset="0"/>
              <a:buChar char="•"/>
            </a:pPr>
            <a:r>
              <a:rPr lang="en-US" dirty="0"/>
              <a:t>This a global issue – just completed a large project in Saudi Arabia that is focused on providing skills training to nationals with the goal of nationalizing the workforce and moving expats out of the role of keeping plant an machine operating.</a:t>
            </a:r>
          </a:p>
          <a:p>
            <a:endParaRPr lang="en-US" dirty="0"/>
          </a:p>
        </p:txBody>
      </p:sp>
      <p:sp>
        <p:nvSpPr>
          <p:cNvPr id="4" name="Slide Number Placeholder 3"/>
          <p:cNvSpPr>
            <a:spLocks noGrp="1"/>
          </p:cNvSpPr>
          <p:nvPr>
            <p:ph type="sldNum" sz="quarter" idx="5"/>
          </p:nvPr>
        </p:nvSpPr>
        <p:spPr/>
        <p:txBody>
          <a:bodyPr/>
          <a:lstStyle/>
          <a:p>
            <a:fld id="{3CDC1074-396A-B641-B1BE-E5AD96D606B1}" type="slidenum">
              <a:rPr lang="en-US" smtClean="0"/>
              <a:t>5</a:t>
            </a:fld>
            <a:endParaRPr lang="en-US"/>
          </a:p>
        </p:txBody>
      </p:sp>
    </p:spTree>
    <p:extLst>
      <p:ext uri="{BB962C8B-B14F-4D97-AF65-F5344CB8AC3E}">
        <p14:creationId xmlns:p14="http://schemas.microsoft.com/office/powerpoint/2010/main" val="2543852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1074-396A-B641-B1BE-E5AD96D606B1}" type="slidenum">
              <a:rPr lang="en-US" smtClean="0"/>
              <a:t>7</a:t>
            </a:fld>
            <a:endParaRPr lang="en-US"/>
          </a:p>
        </p:txBody>
      </p:sp>
    </p:spTree>
    <p:extLst>
      <p:ext uri="{BB962C8B-B14F-4D97-AF65-F5344CB8AC3E}">
        <p14:creationId xmlns:p14="http://schemas.microsoft.com/office/powerpoint/2010/main" val="205140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DC1074-396A-B641-B1BE-E5AD96D606B1}" type="slidenum">
              <a:rPr lang="en-US" smtClean="0"/>
              <a:t>9</a:t>
            </a:fld>
            <a:endParaRPr lang="en-US"/>
          </a:p>
        </p:txBody>
      </p:sp>
    </p:spTree>
    <p:extLst>
      <p:ext uri="{BB962C8B-B14F-4D97-AF65-F5344CB8AC3E}">
        <p14:creationId xmlns:p14="http://schemas.microsoft.com/office/powerpoint/2010/main" val="2495734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92C8A6-1790-134A-8A1E-D65878D9AB14}"/>
              </a:ext>
            </a:extLst>
          </p:cNvPr>
          <p:cNvSpPr/>
          <p:nvPr userDrawn="1"/>
        </p:nvSpPr>
        <p:spPr>
          <a:xfrm flipV="1">
            <a:off x="0" y="610565"/>
            <a:ext cx="9272337" cy="5636870"/>
          </a:xfrm>
          <a:prstGeom prst="rect">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614A632-9930-B847-8C8C-48FD0B8DF95A}"/>
              </a:ext>
            </a:extLst>
          </p:cNvPr>
          <p:cNvPicPr>
            <a:picLocks noChangeAspect="1"/>
          </p:cNvPicPr>
          <p:nvPr userDrawn="1"/>
        </p:nvPicPr>
        <p:blipFill>
          <a:blip r:embed="rId2"/>
          <a:stretch>
            <a:fillRect/>
          </a:stretch>
        </p:blipFill>
        <p:spPr>
          <a:xfrm>
            <a:off x="1624729" y="5133861"/>
            <a:ext cx="3260413" cy="618507"/>
          </a:xfrm>
          <a:prstGeom prst="rect">
            <a:avLst/>
          </a:prstGeom>
        </p:spPr>
      </p:pic>
      <p:sp>
        <p:nvSpPr>
          <p:cNvPr id="2" name="Title 1">
            <a:extLst>
              <a:ext uri="{FF2B5EF4-FFF2-40B4-BE49-F238E27FC236}">
                <a16:creationId xmlns:a16="http://schemas.microsoft.com/office/drawing/2014/main" id="{721FB828-EA75-D349-88B4-363A2339A91B}"/>
              </a:ext>
            </a:extLst>
          </p:cNvPr>
          <p:cNvSpPr>
            <a:spLocks noGrp="1"/>
          </p:cNvSpPr>
          <p:nvPr>
            <p:ph type="ctrTitle"/>
          </p:nvPr>
        </p:nvSpPr>
        <p:spPr>
          <a:xfrm>
            <a:off x="413870" y="1088699"/>
            <a:ext cx="5682130" cy="3533162"/>
          </a:xfrm>
        </p:spPr>
        <p:txBody>
          <a:bodyPr anchor="ctr">
            <a:normAutofit/>
          </a:bodyPr>
          <a:lstStyle>
            <a:lvl1pPr algn="ctr">
              <a:defRPr sz="4500">
                <a:solidFill>
                  <a:schemeClr val="bg1"/>
                </a:solidFill>
              </a:defRPr>
            </a:lvl1pPr>
          </a:lstStyle>
          <a:p>
            <a:r>
              <a:rPr lang="en-US" dirty="0"/>
              <a:t>Click to edit Master title style</a:t>
            </a:r>
          </a:p>
        </p:txBody>
      </p:sp>
      <p:sp>
        <p:nvSpPr>
          <p:cNvPr id="16" name="Picture Placeholder 15">
            <a:extLst>
              <a:ext uri="{FF2B5EF4-FFF2-40B4-BE49-F238E27FC236}">
                <a16:creationId xmlns:a16="http://schemas.microsoft.com/office/drawing/2014/main" id="{067A31DA-D6DE-CF46-AAB0-F5AF546F742E}"/>
              </a:ext>
            </a:extLst>
          </p:cNvPr>
          <p:cNvSpPr>
            <a:spLocks noGrp="1"/>
          </p:cNvSpPr>
          <p:nvPr>
            <p:ph type="pic" sz="quarter" idx="10"/>
          </p:nvPr>
        </p:nvSpPr>
        <p:spPr>
          <a:xfrm>
            <a:off x="7200900" y="0"/>
            <a:ext cx="4991098" cy="6871511"/>
          </a:xfrm>
        </p:spPr>
        <p:txBody>
          <a:bodyPr/>
          <a:lstStyle/>
          <a:p>
            <a:endParaRPr lang="en-US"/>
          </a:p>
        </p:txBody>
      </p:sp>
      <p:cxnSp>
        <p:nvCxnSpPr>
          <p:cNvPr id="17" name="Straight Connector 16">
            <a:extLst>
              <a:ext uri="{FF2B5EF4-FFF2-40B4-BE49-F238E27FC236}">
                <a16:creationId xmlns:a16="http://schemas.microsoft.com/office/drawing/2014/main" id="{12AC1EC7-17E2-C84D-AE34-62107AE32BFD}"/>
              </a:ext>
            </a:extLst>
          </p:cNvPr>
          <p:cNvCxnSpPr>
            <a:cxnSpLocks/>
          </p:cNvCxnSpPr>
          <p:nvPr userDrawn="1"/>
        </p:nvCxnSpPr>
        <p:spPr>
          <a:xfrm>
            <a:off x="6777315" y="13511"/>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88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A447-4EEF-0A4C-B81B-D7850CBE0A0E}"/>
              </a:ext>
            </a:extLst>
          </p:cNvPr>
          <p:cNvSpPr>
            <a:spLocks noGrp="1"/>
          </p:cNvSpPr>
          <p:nvPr>
            <p:ph type="title"/>
          </p:nvPr>
        </p:nvSpPr>
        <p:spPr>
          <a:xfrm>
            <a:off x="529389" y="415450"/>
            <a:ext cx="10515600" cy="415106"/>
          </a:xfrm>
        </p:spPr>
        <p:txBody>
          <a:bodyPr>
            <a:normAutofit/>
          </a:bodyPr>
          <a:lstStyle>
            <a:lvl1pPr>
              <a:defRPr sz="2600" b="1">
                <a:solidFill>
                  <a:srgbClr val="189AD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5DBD663-3F43-3F45-9135-CF46A235261C}"/>
              </a:ext>
            </a:extLst>
          </p:cNvPr>
          <p:cNvSpPr>
            <a:spLocks noGrp="1"/>
          </p:cNvSpPr>
          <p:nvPr>
            <p:ph idx="1"/>
          </p:nvPr>
        </p:nvSpPr>
        <p:spPr>
          <a:xfrm>
            <a:off x="529389" y="1046391"/>
            <a:ext cx="10515600" cy="3893531"/>
          </a:xfrm>
        </p:spPr>
        <p:txBody>
          <a:bodyPr/>
          <a:lstStyle>
            <a:lvl1pPr>
              <a:defRPr sz="1800"/>
            </a:lvl1pPr>
          </a:lstStyle>
          <a:p>
            <a:pPr lvl="0"/>
            <a:r>
              <a:rPr lang="en-US" dirty="0"/>
              <a:t>Click to edit Master text styles</a:t>
            </a:r>
          </a:p>
        </p:txBody>
      </p:sp>
      <p:pic>
        <p:nvPicPr>
          <p:cNvPr id="7" name="Picture 6">
            <a:extLst>
              <a:ext uri="{FF2B5EF4-FFF2-40B4-BE49-F238E27FC236}">
                <a16:creationId xmlns:a16="http://schemas.microsoft.com/office/drawing/2014/main" id="{8E6CB6AE-BB0E-E84D-B078-D38835D565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4904" y="6305278"/>
            <a:ext cx="1945526" cy="365780"/>
          </a:xfrm>
          <a:prstGeom prst="rect">
            <a:avLst/>
          </a:prstGeom>
        </p:spPr>
      </p:pic>
      <p:sp>
        <p:nvSpPr>
          <p:cNvPr id="8" name="TextBox 7">
            <a:extLst>
              <a:ext uri="{FF2B5EF4-FFF2-40B4-BE49-F238E27FC236}">
                <a16:creationId xmlns:a16="http://schemas.microsoft.com/office/drawing/2014/main" id="{609584EB-5B77-5942-8820-B37D9F738661}"/>
              </a:ext>
            </a:extLst>
          </p:cNvPr>
          <p:cNvSpPr txBox="1"/>
          <p:nvPr userDrawn="1"/>
        </p:nvSpPr>
        <p:spPr>
          <a:xfrm>
            <a:off x="7534133" y="6334280"/>
            <a:ext cx="4315968" cy="307777"/>
          </a:xfrm>
          <a:prstGeom prst="rect">
            <a:avLst/>
          </a:prstGeom>
          <a:noFill/>
        </p:spPr>
        <p:txBody>
          <a:bodyPr wrap="square" lIns="0" rIns="0" rtlCol="0">
            <a:spAutoFit/>
          </a:bodyPr>
          <a:lstStyle/>
          <a:p>
            <a:pPr algn="r"/>
            <a:r>
              <a:rPr lang="en-US" sz="1400" b="1" spc="300" dirty="0">
                <a:solidFill>
                  <a:srgbClr val="189AD4"/>
                </a:solidFill>
                <a:latin typeface="Arial" panose="020B0604020202020204" pitchFamily="34" charset="0"/>
                <a:cs typeface="Arial" panose="020B0604020202020204" pitchFamily="34" charset="0"/>
              </a:rPr>
              <a:t>TPCTRAINING.COM</a:t>
            </a:r>
          </a:p>
        </p:txBody>
      </p:sp>
      <p:sp>
        <p:nvSpPr>
          <p:cNvPr id="9" name="Rectangle 8">
            <a:extLst>
              <a:ext uri="{FF2B5EF4-FFF2-40B4-BE49-F238E27FC236}">
                <a16:creationId xmlns:a16="http://schemas.microsoft.com/office/drawing/2014/main" id="{2D087DFE-BDC7-044D-B9A2-851C85001CFC}"/>
              </a:ext>
            </a:extLst>
          </p:cNvPr>
          <p:cNvSpPr/>
          <p:nvPr userDrawn="1"/>
        </p:nvSpPr>
        <p:spPr>
          <a:xfrm flipV="1">
            <a:off x="0" y="608854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29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E73F6C-ECF7-7142-B9B7-2A3627B5395E}"/>
              </a:ext>
            </a:extLst>
          </p:cNvPr>
          <p:cNvSpPr/>
          <p:nvPr userDrawn="1"/>
        </p:nvSpPr>
        <p:spPr>
          <a:xfrm flipV="1">
            <a:off x="0" y="4529"/>
            <a:ext cx="12192000" cy="3642193"/>
          </a:xfrm>
          <a:prstGeom prst="rect">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6A447-4EEF-0A4C-B81B-D7850CBE0A0E}"/>
              </a:ext>
            </a:extLst>
          </p:cNvPr>
          <p:cNvSpPr>
            <a:spLocks noGrp="1"/>
          </p:cNvSpPr>
          <p:nvPr>
            <p:ph type="title"/>
          </p:nvPr>
        </p:nvSpPr>
        <p:spPr>
          <a:xfrm>
            <a:off x="3194944" y="964368"/>
            <a:ext cx="8158855" cy="726319"/>
          </a:xfrm>
        </p:spPr>
        <p:txBody>
          <a:bodyPr anchor="t">
            <a:normAutofit/>
          </a:bodyPr>
          <a:lstStyle>
            <a:lvl1pPr>
              <a:defRPr sz="26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5DBD663-3F43-3F45-9135-CF46A235261C}"/>
              </a:ext>
            </a:extLst>
          </p:cNvPr>
          <p:cNvSpPr>
            <a:spLocks noGrp="1"/>
          </p:cNvSpPr>
          <p:nvPr>
            <p:ph idx="1"/>
          </p:nvPr>
        </p:nvSpPr>
        <p:spPr>
          <a:xfrm>
            <a:off x="3194944" y="1825626"/>
            <a:ext cx="8158856" cy="1299960"/>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8E6CB6AE-BB0E-E84D-B078-D38835D565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4904" y="6305278"/>
            <a:ext cx="1945526" cy="365780"/>
          </a:xfrm>
          <a:prstGeom prst="rect">
            <a:avLst/>
          </a:prstGeom>
        </p:spPr>
      </p:pic>
      <p:sp>
        <p:nvSpPr>
          <p:cNvPr id="8" name="TextBox 7">
            <a:extLst>
              <a:ext uri="{FF2B5EF4-FFF2-40B4-BE49-F238E27FC236}">
                <a16:creationId xmlns:a16="http://schemas.microsoft.com/office/drawing/2014/main" id="{609584EB-5B77-5942-8820-B37D9F738661}"/>
              </a:ext>
            </a:extLst>
          </p:cNvPr>
          <p:cNvSpPr txBox="1"/>
          <p:nvPr userDrawn="1"/>
        </p:nvSpPr>
        <p:spPr>
          <a:xfrm>
            <a:off x="7534133" y="6334280"/>
            <a:ext cx="4315968" cy="307777"/>
          </a:xfrm>
          <a:prstGeom prst="rect">
            <a:avLst/>
          </a:prstGeom>
          <a:noFill/>
        </p:spPr>
        <p:txBody>
          <a:bodyPr wrap="square" lIns="0" rIns="0" rtlCol="0">
            <a:spAutoFit/>
          </a:bodyPr>
          <a:lstStyle/>
          <a:p>
            <a:pPr algn="r"/>
            <a:r>
              <a:rPr lang="en-US" sz="1400" b="1" spc="300" dirty="0">
                <a:solidFill>
                  <a:srgbClr val="189AD4"/>
                </a:solidFill>
                <a:latin typeface="Arial" panose="020B0604020202020204" pitchFamily="34" charset="0"/>
                <a:cs typeface="Arial" panose="020B0604020202020204" pitchFamily="34" charset="0"/>
              </a:rPr>
              <a:t>TPCTRAINING.COM</a:t>
            </a:r>
          </a:p>
        </p:txBody>
      </p:sp>
      <p:sp>
        <p:nvSpPr>
          <p:cNvPr id="9" name="Rectangle 8">
            <a:extLst>
              <a:ext uri="{FF2B5EF4-FFF2-40B4-BE49-F238E27FC236}">
                <a16:creationId xmlns:a16="http://schemas.microsoft.com/office/drawing/2014/main" id="{2D087DFE-BDC7-044D-B9A2-851C85001CFC}"/>
              </a:ext>
            </a:extLst>
          </p:cNvPr>
          <p:cNvSpPr/>
          <p:nvPr userDrawn="1"/>
        </p:nvSpPr>
        <p:spPr>
          <a:xfrm flipV="1">
            <a:off x="0" y="608854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CB3487A-5CDB-AC48-AF95-80C7BF9BF517}"/>
              </a:ext>
            </a:extLst>
          </p:cNvPr>
          <p:cNvCxnSpPr>
            <a:cxnSpLocks/>
          </p:cNvCxnSpPr>
          <p:nvPr userDrawn="1"/>
        </p:nvCxnSpPr>
        <p:spPr>
          <a:xfrm>
            <a:off x="637352" y="1552555"/>
            <a:ext cx="1920240" cy="0"/>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4FB2B3-635A-4E42-9C0B-17A04A2B7689}"/>
              </a:ext>
            </a:extLst>
          </p:cNvPr>
          <p:cNvCxnSpPr>
            <a:cxnSpLocks/>
          </p:cNvCxnSpPr>
          <p:nvPr userDrawn="1"/>
        </p:nvCxnSpPr>
        <p:spPr>
          <a:xfrm>
            <a:off x="2838329" y="964369"/>
            <a:ext cx="0" cy="1814759"/>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C5F6BA5-FC42-6642-BAD1-CE46C3D871CE}"/>
              </a:ext>
            </a:extLst>
          </p:cNvPr>
          <p:cNvSpPr txBox="1">
            <a:spLocks/>
          </p:cNvSpPr>
          <p:nvPr userDrawn="1"/>
        </p:nvSpPr>
        <p:spPr>
          <a:xfrm>
            <a:off x="637353" y="868902"/>
            <a:ext cx="1920240" cy="726318"/>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a:lstStyle>
          <a:p>
            <a:pPr algn="ctr"/>
            <a:r>
              <a:rPr lang="en-US" dirty="0"/>
              <a:t>Click to edit</a:t>
            </a:r>
          </a:p>
        </p:txBody>
      </p:sp>
      <p:sp>
        <p:nvSpPr>
          <p:cNvPr id="15" name="Title 1">
            <a:extLst>
              <a:ext uri="{FF2B5EF4-FFF2-40B4-BE49-F238E27FC236}">
                <a16:creationId xmlns:a16="http://schemas.microsoft.com/office/drawing/2014/main" id="{F1AC952A-1E5B-A64A-95A4-F55D952638C5}"/>
              </a:ext>
            </a:extLst>
          </p:cNvPr>
          <p:cNvSpPr txBox="1">
            <a:spLocks/>
          </p:cNvSpPr>
          <p:nvPr userDrawn="1"/>
        </p:nvSpPr>
        <p:spPr>
          <a:xfrm>
            <a:off x="691751" y="1811347"/>
            <a:ext cx="1920240" cy="72631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600" b="1" kern="1200">
                <a:solidFill>
                  <a:schemeClr val="bg1"/>
                </a:solidFill>
                <a:latin typeface="+mj-lt"/>
                <a:ea typeface="+mj-ea"/>
                <a:cs typeface="+mj-cs"/>
              </a:defRPr>
            </a:lvl1pPr>
          </a:lstStyle>
          <a:p>
            <a:pPr algn="ctr"/>
            <a:r>
              <a:rPr lang="en-US" sz="1600" b="0" dirty="0"/>
              <a:t>Click to edit</a:t>
            </a:r>
          </a:p>
        </p:txBody>
      </p:sp>
    </p:spTree>
    <p:extLst>
      <p:ext uri="{BB962C8B-B14F-4D97-AF65-F5344CB8AC3E}">
        <p14:creationId xmlns:p14="http://schemas.microsoft.com/office/powerpoint/2010/main" val="411772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E73F6C-ECF7-7142-B9B7-2A3627B5395E}"/>
              </a:ext>
            </a:extLst>
          </p:cNvPr>
          <p:cNvSpPr/>
          <p:nvPr userDrawn="1"/>
        </p:nvSpPr>
        <p:spPr>
          <a:xfrm flipV="1">
            <a:off x="0" y="4529"/>
            <a:ext cx="12192000" cy="3642193"/>
          </a:xfrm>
          <a:prstGeom prst="rect">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6A447-4EEF-0A4C-B81B-D7850CBE0A0E}"/>
              </a:ext>
            </a:extLst>
          </p:cNvPr>
          <p:cNvSpPr>
            <a:spLocks noGrp="1"/>
          </p:cNvSpPr>
          <p:nvPr>
            <p:ph type="title"/>
          </p:nvPr>
        </p:nvSpPr>
        <p:spPr>
          <a:xfrm>
            <a:off x="897776" y="964368"/>
            <a:ext cx="10456024" cy="726319"/>
          </a:xfrm>
        </p:spPr>
        <p:txBody>
          <a:bodyPr anchor="t">
            <a:normAutofit/>
          </a:bodyPr>
          <a:lstStyle>
            <a:lvl1pPr algn="ctr">
              <a:defRPr sz="26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5DBD663-3F43-3F45-9135-CF46A235261C}"/>
              </a:ext>
            </a:extLst>
          </p:cNvPr>
          <p:cNvSpPr>
            <a:spLocks noGrp="1"/>
          </p:cNvSpPr>
          <p:nvPr>
            <p:ph idx="1"/>
          </p:nvPr>
        </p:nvSpPr>
        <p:spPr>
          <a:xfrm>
            <a:off x="897776" y="1825626"/>
            <a:ext cx="10456024" cy="1299960"/>
          </a:xfrm>
        </p:spPr>
        <p:txBody>
          <a:bodyPr>
            <a:normAutofit/>
          </a:bodyPr>
          <a:lstStyle>
            <a:lvl1pPr algn="ctr">
              <a:defRPr sz="1800">
                <a:solidFill>
                  <a:schemeClr val="bg1"/>
                </a:solidFill>
              </a:defRPr>
            </a:lvl1pPr>
            <a:lvl2pPr>
              <a:defRPr sz="1800">
                <a:solidFill>
                  <a:schemeClr val="bg1"/>
                </a:solidFill>
              </a:defRPr>
            </a:lvl2pPr>
            <a:lvl3pPr>
              <a:defRPr sz="1800">
                <a:solidFill>
                  <a:schemeClr val="bg1"/>
                </a:solidFill>
              </a:defRPr>
            </a:lvl3pPr>
          </a:lstStyle>
          <a:p>
            <a:pPr lvl="0"/>
            <a:r>
              <a:rPr lang="en-US" dirty="0"/>
              <a:t>Click to edit Master text styles</a:t>
            </a:r>
          </a:p>
        </p:txBody>
      </p:sp>
      <p:pic>
        <p:nvPicPr>
          <p:cNvPr id="7" name="Picture 6">
            <a:extLst>
              <a:ext uri="{FF2B5EF4-FFF2-40B4-BE49-F238E27FC236}">
                <a16:creationId xmlns:a16="http://schemas.microsoft.com/office/drawing/2014/main" id="{8E6CB6AE-BB0E-E84D-B078-D38835D565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4904" y="6305278"/>
            <a:ext cx="1945526" cy="365780"/>
          </a:xfrm>
          <a:prstGeom prst="rect">
            <a:avLst/>
          </a:prstGeom>
        </p:spPr>
      </p:pic>
      <p:sp>
        <p:nvSpPr>
          <p:cNvPr id="8" name="TextBox 7">
            <a:extLst>
              <a:ext uri="{FF2B5EF4-FFF2-40B4-BE49-F238E27FC236}">
                <a16:creationId xmlns:a16="http://schemas.microsoft.com/office/drawing/2014/main" id="{609584EB-5B77-5942-8820-B37D9F738661}"/>
              </a:ext>
            </a:extLst>
          </p:cNvPr>
          <p:cNvSpPr txBox="1"/>
          <p:nvPr userDrawn="1"/>
        </p:nvSpPr>
        <p:spPr>
          <a:xfrm>
            <a:off x="7534133" y="6334280"/>
            <a:ext cx="4315968" cy="307777"/>
          </a:xfrm>
          <a:prstGeom prst="rect">
            <a:avLst/>
          </a:prstGeom>
          <a:noFill/>
        </p:spPr>
        <p:txBody>
          <a:bodyPr wrap="square" lIns="0" rIns="0" rtlCol="0">
            <a:spAutoFit/>
          </a:bodyPr>
          <a:lstStyle/>
          <a:p>
            <a:pPr algn="r"/>
            <a:r>
              <a:rPr lang="en-US" sz="1400" b="1" spc="300" dirty="0">
                <a:solidFill>
                  <a:srgbClr val="189AD4"/>
                </a:solidFill>
                <a:latin typeface="Arial" panose="020B0604020202020204" pitchFamily="34" charset="0"/>
                <a:cs typeface="Arial" panose="020B0604020202020204" pitchFamily="34" charset="0"/>
              </a:rPr>
              <a:t>TPCTRAINING.COM</a:t>
            </a:r>
          </a:p>
        </p:txBody>
      </p:sp>
      <p:sp>
        <p:nvSpPr>
          <p:cNvPr id="9" name="Rectangle 8">
            <a:extLst>
              <a:ext uri="{FF2B5EF4-FFF2-40B4-BE49-F238E27FC236}">
                <a16:creationId xmlns:a16="http://schemas.microsoft.com/office/drawing/2014/main" id="{2D087DFE-BDC7-044D-B9A2-851C85001CFC}"/>
              </a:ext>
            </a:extLst>
          </p:cNvPr>
          <p:cNvSpPr/>
          <p:nvPr userDrawn="1"/>
        </p:nvSpPr>
        <p:spPr>
          <a:xfrm flipV="1">
            <a:off x="0" y="608854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99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E73F6C-ECF7-7142-B9B7-2A3627B5395E}"/>
              </a:ext>
            </a:extLst>
          </p:cNvPr>
          <p:cNvSpPr/>
          <p:nvPr userDrawn="1"/>
        </p:nvSpPr>
        <p:spPr>
          <a:xfrm flipV="1">
            <a:off x="0" y="4528"/>
            <a:ext cx="12192000" cy="2073654"/>
          </a:xfrm>
          <a:prstGeom prst="rect">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6A447-4EEF-0A4C-B81B-D7850CBE0A0E}"/>
              </a:ext>
            </a:extLst>
          </p:cNvPr>
          <p:cNvSpPr>
            <a:spLocks noGrp="1"/>
          </p:cNvSpPr>
          <p:nvPr>
            <p:ph type="title"/>
          </p:nvPr>
        </p:nvSpPr>
        <p:spPr>
          <a:xfrm>
            <a:off x="897776" y="603901"/>
            <a:ext cx="10456024" cy="726319"/>
          </a:xfrm>
        </p:spPr>
        <p:txBody>
          <a:bodyPr anchor="t">
            <a:normAutofit/>
          </a:bodyPr>
          <a:lstStyle>
            <a:lvl1pPr algn="ctr">
              <a:defRPr sz="2200" b="1">
                <a:solidFill>
                  <a:schemeClr val="bg1"/>
                </a:solidFill>
              </a:defRPr>
            </a:lvl1pPr>
          </a:lstStyle>
          <a:p>
            <a:r>
              <a:rPr lang="en-US" dirty="0"/>
              <a:t>Click to edit Master title style</a:t>
            </a:r>
          </a:p>
        </p:txBody>
      </p:sp>
      <p:pic>
        <p:nvPicPr>
          <p:cNvPr id="7" name="Picture 6">
            <a:extLst>
              <a:ext uri="{FF2B5EF4-FFF2-40B4-BE49-F238E27FC236}">
                <a16:creationId xmlns:a16="http://schemas.microsoft.com/office/drawing/2014/main" id="{8E6CB6AE-BB0E-E84D-B078-D38835D565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4904" y="6305278"/>
            <a:ext cx="1945526" cy="365780"/>
          </a:xfrm>
          <a:prstGeom prst="rect">
            <a:avLst/>
          </a:prstGeom>
        </p:spPr>
      </p:pic>
      <p:sp>
        <p:nvSpPr>
          <p:cNvPr id="8" name="TextBox 7">
            <a:extLst>
              <a:ext uri="{FF2B5EF4-FFF2-40B4-BE49-F238E27FC236}">
                <a16:creationId xmlns:a16="http://schemas.microsoft.com/office/drawing/2014/main" id="{609584EB-5B77-5942-8820-B37D9F738661}"/>
              </a:ext>
            </a:extLst>
          </p:cNvPr>
          <p:cNvSpPr txBox="1"/>
          <p:nvPr userDrawn="1"/>
        </p:nvSpPr>
        <p:spPr>
          <a:xfrm>
            <a:off x="7534133" y="6334280"/>
            <a:ext cx="4315968" cy="307777"/>
          </a:xfrm>
          <a:prstGeom prst="rect">
            <a:avLst/>
          </a:prstGeom>
          <a:noFill/>
        </p:spPr>
        <p:txBody>
          <a:bodyPr wrap="square" lIns="0" rIns="0" rtlCol="0">
            <a:spAutoFit/>
          </a:bodyPr>
          <a:lstStyle/>
          <a:p>
            <a:pPr algn="r"/>
            <a:r>
              <a:rPr lang="en-US" sz="1400" b="1" spc="300" dirty="0">
                <a:solidFill>
                  <a:srgbClr val="189AD4"/>
                </a:solidFill>
                <a:latin typeface="Arial" panose="020B0604020202020204" pitchFamily="34" charset="0"/>
                <a:cs typeface="Arial" panose="020B0604020202020204" pitchFamily="34" charset="0"/>
              </a:rPr>
              <a:t>TPCTRAINING.COM</a:t>
            </a:r>
          </a:p>
        </p:txBody>
      </p:sp>
      <p:sp>
        <p:nvSpPr>
          <p:cNvPr id="9" name="Rectangle 8">
            <a:extLst>
              <a:ext uri="{FF2B5EF4-FFF2-40B4-BE49-F238E27FC236}">
                <a16:creationId xmlns:a16="http://schemas.microsoft.com/office/drawing/2014/main" id="{2D087DFE-BDC7-044D-B9A2-851C85001CFC}"/>
              </a:ext>
            </a:extLst>
          </p:cNvPr>
          <p:cNvSpPr/>
          <p:nvPr userDrawn="1"/>
        </p:nvSpPr>
        <p:spPr>
          <a:xfrm flipV="1">
            <a:off x="0" y="608854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34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CC50B0-591B-7E42-908D-97938CABE955}"/>
              </a:ext>
            </a:extLst>
          </p:cNvPr>
          <p:cNvSpPr/>
          <p:nvPr userDrawn="1"/>
        </p:nvSpPr>
        <p:spPr>
          <a:xfrm flipV="1">
            <a:off x="0" y="4528"/>
            <a:ext cx="12192000" cy="1770680"/>
          </a:xfrm>
          <a:prstGeom prst="rect">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C5F283-EB5C-6144-8BF2-09557EA7B90D}"/>
              </a:ext>
            </a:extLst>
          </p:cNvPr>
          <p:cNvSpPr>
            <a:spLocks noGrp="1"/>
          </p:cNvSpPr>
          <p:nvPr>
            <p:ph type="title"/>
          </p:nvPr>
        </p:nvSpPr>
        <p:spPr>
          <a:xfrm>
            <a:off x="838200" y="681038"/>
            <a:ext cx="10515600" cy="453496"/>
          </a:xfrm>
        </p:spPr>
        <p:txBody>
          <a:bodyPr anchor="t">
            <a:normAutofit/>
          </a:bodyPr>
          <a:lstStyle>
            <a:lvl1pPr algn="ctr">
              <a:defRPr sz="26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CB81798-4E0E-BC45-87B4-CA0DB5BA578D}"/>
              </a:ext>
            </a:extLst>
          </p:cNvPr>
          <p:cNvSpPr>
            <a:spLocks noGrp="1"/>
          </p:cNvSpPr>
          <p:nvPr>
            <p:ph sz="half" idx="1"/>
          </p:nvPr>
        </p:nvSpPr>
        <p:spPr>
          <a:xfrm>
            <a:off x="838200" y="2088732"/>
            <a:ext cx="5181600" cy="3594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CC0869-65B7-FC48-BF4E-612C302C3CF6}"/>
              </a:ext>
            </a:extLst>
          </p:cNvPr>
          <p:cNvSpPr>
            <a:spLocks noGrp="1"/>
          </p:cNvSpPr>
          <p:nvPr>
            <p:ph sz="half" idx="2"/>
          </p:nvPr>
        </p:nvSpPr>
        <p:spPr>
          <a:xfrm>
            <a:off x="6172200" y="2088731"/>
            <a:ext cx="5181600" cy="35948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80C00CA5-7C22-2A49-94DD-45513C4A27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4904" y="6305278"/>
            <a:ext cx="1945526" cy="365780"/>
          </a:xfrm>
          <a:prstGeom prst="rect">
            <a:avLst/>
          </a:prstGeom>
        </p:spPr>
      </p:pic>
      <p:sp>
        <p:nvSpPr>
          <p:cNvPr id="11" name="TextBox 10">
            <a:extLst>
              <a:ext uri="{FF2B5EF4-FFF2-40B4-BE49-F238E27FC236}">
                <a16:creationId xmlns:a16="http://schemas.microsoft.com/office/drawing/2014/main" id="{31D5A456-26AE-9A49-A33E-89894E9AFFD9}"/>
              </a:ext>
            </a:extLst>
          </p:cNvPr>
          <p:cNvSpPr txBox="1"/>
          <p:nvPr userDrawn="1"/>
        </p:nvSpPr>
        <p:spPr>
          <a:xfrm>
            <a:off x="7534133" y="6334280"/>
            <a:ext cx="4315968" cy="307777"/>
          </a:xfrm>
          <a:prstGeom prst="rect">
            <a:avLst/>
          </a:prstGeom>
          <a:noFill/>
        </p:spPr>
        <p:txBody>
          <a:bodyPr wrap="square" lIns="0" rIns="0" rtlCol="0">
            <a:spAutoFit/>
          </a:bodyPr>
          <a:lstStyle/>
          <a:p>
            <a:pPr algn="r"/>
            <a:r>
              <a:rPr lang="en-US" sz="1400" b="1" spc="300" dirty="0">
                <a:solidFill>
                  <a:srgbClr val="189AD4"/>
                </a:solidFill>
                <a:latin typeface="Arial" panose="020B0604020202020204" pitchFamily="34" charset="0"/>
                <a:cs typeface="Arial" panose="020B0604020202020204" pitchFamily="34" charset="0"/>
              </a:rPr>
              <a:t>TPCTRAINING.COM</a:t>
            </a:r>
          </a:p>
        </p:txBody>
      </p:sp>
      <p:sp>
        <p:nvSpPr>
          <p:cNvPr id="12" name="Rectangle 11">
            <a:extLst>
              <a:ext uri="{FF2B5EF4-FFF2-40B4-BE49-F238E27FC236}">
                <a16:creationId xmlns:a16="http://schemas.microsoft.com/office/drawing/2014/main" id="{7978181D-5942-8348-87C6-D2338A9ADFFA}"/>
              </a:ext>
            </a:extLst>
          </p:cNvPr>
          <p:cNvSpPr/>
          <p:nvPr userDrawn="1"/>
        </p:nvSpPr>
        <p:spPr>
          <a:xfrm flipV="1">
            <a:off x="0" y="608854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14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EFF227-5617-EB49-8B99-B599DEDC76D9}"/>
              </a:ext>
            </a:extLst>
          </p:cNvPr>
          <p:cNvSpPr/>
          <p:nvPr userDrawn="1"/>
        </p:nvSpPr>
        <p:spPr>
          <a:xfrm flipV="1">
            <a:off x="0" y="413055"/>
            <a:ext cx="8614609" cy="5711297"/>
          </a:xfrm>
          <a:prstGeom prst="rect">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E1D0E83-A9CD-8F49-87A0-62CDF013C5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4904" y="6305278"/>
            <a:ext cx="1945526" cy="365780"/>
          </a:xfrm>
          <a:prstGeom prst="rect">
            <a:avLst/>
          </a:prstGeom>
        </p:spPr>
      </p:pic>
      <p:sp>
        <p:nvSpPr>
          <p:cNvPr id="16" name="Picture Placeholder 15">
            <a:extLst>
              <a:ext uri="{FF2B5EF4-FFF2-40B4-BE49-F238E27FC236}">
                <a16:creationId xmlns:a16="http://schemas.microsoft.com/office/drawing/2014/main" id="{2105A6A8-062C-C449-B13E-6B3D55B05ED9}"/>
              </a:ext>
            </a:extLst>
          </p:cNvPr>
          <p:cNvSpPr>
            <a:spLocks noGrp="1"/>
          </p:cNvSpPr>
          <p:nvPr>
            <p:ph type="pic" sz="quarter" idx="10"/>
          </p:nvPr>
        </p:nvSpPr>
        <p:spPr>
          <a:xfrm>
            <a:off x="8133906" y="0"/>
            <a:ext cx="4058091" cy="6858000"/>
          </a:xfrm>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83C0A741-A7DC-9A43-B271-85A3BA61DFBE}"/>
              </a:ext>
            </a:extLst>
          </p:cNvPr>
          <p:cNvSpPr>
            <a:spLocks noGrp="1"/>
          </p:cNvSpPr>
          <p:nvPr>
            <p:ph type="title"/>
          </p:nvPr>
        </p:nvSpPr>
        <p:spPr>
          <a:xfrm>
            <a:off x="488511" y="856025"/>
            <a:ext cx="6488022" cy="421680"/>
          </a:xfrm>
        </p:spPr>
        <p:txBody>
          <a:bodyPr anchor="t">
            <a:noAutofit/>
          </a:bodyPr>
          <a:lstStyle>
            <a:lvl1pPr>
              <a:defRPr sz="28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10FD6B5-5841-FD4A-AD05-11779F38B5FE}"/>
              </a:ext>
            </a:extLst>
          </p:cNvPr>
          <p:cNvSpPr>
            <a:spLocks noGrp="1"/>
          </p:cNvSpPr>
          <p:nvPr>
            <p:ph type="body" idx="1"/>
          </p:nvPr>
        </p:nvSpPr>
        <p:spPr>
          <a:xfrm>
            <a:off x="488510" y="1458632"/>
            <a:ext cx="6867329" cy="4188190"/>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TextBox 11">
            <a:extLst>
              <a:ext uri="{FF2B5EF4-FFF2-40B4-BE49-F238E27FC236}">
                <a16:creationId xmlns:a16="http://schemas.microsoft.com/office/drawing/2014/main" id="{DD819CDA-933A-1C41-8DE4-E553773CBE33}"/>
              </a:ext>
            </a:extLst>
          </p:cNvPr>
          <p:cNvSpPr txBox="1"/>
          <p:nvPr userDrawn="1"/>
        </p:nvSpPr>
        <p:spPr>
          <a:xfrm>
            <a:off x="3159669" y="6462705"/>
            <a:ext cx="4315968" cy="276999"/>
          </a:xfrm>
          <a:prstGeom prst="rect">
            <a:avLst/>
          </a:prstGeom>
          <a:noFill/>
        </p:spPr>
        <p:txBody>
          <a:bodyPr wrap="square" lIns="0" rIns="0" rtlCol="0">
            <a:spAutoFit/>
          </a:bodyPr>
          <a:lstStyle/>
          <a:p>
            <a:pPr algn="r"/>
            <a:r>
              <a:rPr lang="en-US" sz="1200" b="1" spc="300" dirty="0">
                <a:solidFill>
                  <a:srgbClr val="189AD4"/>
                </a:solidFill>
                <a:latin typeface="Arial" panose="020B0604020202020204" pitchFamily="34" charset="0"/>
                <a:cs typeface="Arial" panose="020B0604020202020204" pitchFamily="34" charset="0"/>
              </a:rPr>
              <a:t>TPCTRAINING.COM</a:t>
            </a:r>
          </a:p>
        </p:txBody>
      </p:sp>
      <p:cxnSp>
        <p:nvCxnSpPr>
          <p:cNvPr id="5" name="Straight Connector 4">
            <a:extLst>
              <a:ext uri="{FF2B5EF4-FFF2-40B4-BE49-F238E27FC236}">
                <a16:creationId xmlns:a16="http://schemas.microsoft.com/office/drawing/2014/main" id="{2E998509-1BFD-E042-8D64-B4F97B0A0CAF}"/>
              </a:ext>
            </a:extLst>
          </p:cNvPr>
          <p:cNvCxnSpPr>
            <a:cxnSpLocks/>
          </p:cNvCxnSpPr>
          <p:nvPr userDrawn="1"/>
        </p:nvCxnSpPr>
        <p:spPr>
          <a:xfrm>
            <a:off x="7744879" y="0"/>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10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E0044B-12F2-A244-889B-F109B1FB5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078E4-3CF3-7846-9C20-A90742EC5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3A5FD-13EE-F544-97AF-9660E3AC4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37D29-1F02-FE43-B9A6-10763E10A0E0}" type="datetimeFigureOut">
              <a:rPr lang="en-US" smtClean="0"/>
              <a:t>4/7/2023</a:t>
            </a:fld>
            <a:endParaRPr lang="en-US"/>
          </a:p>
        </p:txBody>
      </p:sp>
      <p:sp>
        <p:nvSpPr>
          <p:cNvPr id="5" name="Footer Placeholder 4">
            <a:extLst>
              <a:ext uri="{FF2B5EF4-FFF2-40B4-BE49-F238E27FC236}">
                <a16:creationId xmlns:a16="http://schemas.microsoft.com/office/drawing/2014/main" id="{54BC2061-8131-614C-AEA3-0B6F42C51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B14A79-8380-724F-B31E-FFC78B804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FCE0F-B9D6-A941-B0D2-0F0D5AB5BF01}" type="slidenum">
              <a:rPr lang="en-US" smtClean="0"/>
              <a:t>‹#›</a:t>
            </a:fld>
            <a:endParaRPr lang="en-US"/>
          </a:p>
        </p:txBody>
      </p:sp>
    </p:spTree>
    <p:extLst>
      <p:ext uri="{BB962C8B-B14F-4D97-AF65-F5344CB8AC3E}">
        <p14:creationId xmlns:p14="http://schemas.microsoft.com/office/powerpoint/2010/main" val="3836655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62" r:id="rId5"/>
    <p:sldLayoutId id="214748365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236D1EA-B7F7-AB4F-86DF-D18641D4A766}"/>
              </a:ext>
            </a:extLst>
          </p:cNvPr>
          <p:cNvSpPr/>
          <p:nvPr/>
        </p:nvSpPr>
        <p:spPr>
          <a:xfrm flipV="1">
            <a:off x="0" y="610565"/>
            <a:ext cx="9272337" cy="5636870"/>
          </a:xfrm>
          <a:prstGeom prst="rect">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EAF0CDA-3A95-344C-8F09-2E4329284DEF}"/>
              </a:ext>
            </a:extLst>
          </p:cNvPr>
          <p:cNvPicPr>
            <a:picLocks noChangeAspect="1"/>
          </p:cNvPicPr>
          <p:nvPr/>
        </p:nvPicPr>
        <p:blipFill>
          <a:blip r:embed="rId2"/>
          <a:stretch>
            <a:fillRect/>
          </a:stretch>
        </p:blipFill>
        <p:spPr>
          <a:xfrm>
            <a:off x="989853" y="2568244"/>
            <a:ext cx="4608636" cy="874267"/>
          </a:xfrm>
          <a:prstGeom prst="rect">
            <a:avLst/>
          </a:prstGeom>
        </p:spPr>
      </p:pic>
      <p:sp>
        <p:nvSpPr>
          <p:cNvPr id="15" name="TextBox 14">
            <a:extLst>
              <a:ext uri="{FF2B5EF4-FFF2-40B4-BE49-F238E27FC236}">
                <a16:creationId xmlns:a16="http://schemas.microsoft.com/office/drawing/2014/main" id="{8A2214AC-70C8-8C48-B35C-74D2E7A7E856}"/>
              </a:ext>
            </a:extLst>
          </p:cNvPr>
          <p:cNvSpPr txBox="1"/>
          <p:nvPr/>
        </p:nvSpPr>
        <p:spPr>
          <a:xfrm>
            <a:off x="989853" y="5400190"/>
            <a:ext cx="4608636" cy="430887"/>
          </a:xfrm>
          <a:prstGeom prst="rect">
            <a:avLst/>
          </a:prstGeom>
          <a:noFill/>
        </p:spPr>
        <p:txBody>
          <a:bodyPr wrap="square" lIns="0" rIns="0" rtlCol="0">
            <a:spAutoFit/>
          </a:bodyPr>
          <a:lstStyle/>
          <a:p>
            <a:pPr algn="ctr"/>
            <a:r>
              <a:rPr lang="en-US" sz="2200" b="1" spc="300" dirty="0">
                <a:solidFill>
                  <a:schemeClr val="bg1">
                    <a:lumMod val="95000"/>
                  </a:schemeClr>
                </a:solidFill>
                <a:latin typeface="Arial" panose="020B0604020202020204" pitchFamily="34" charset="0"/>
                <a:cs typeface="Arial" panose="020B0604020202020204" pitchFamily="34" charset="0"/>
              </a:rPr>
              <a:t>TPCTRAINING.COM</a:t>
            </a:r>
          </a:p>
        </p:txBody>
      </p:sp>
      <p:cxnSp>
        <p:nvCxnSpPr>
          <p:cNvPr id="9" name="Straight Connector 8">
            <a:extLst>
              <a:ext uri="{FF2B5EF4-FFF2-40B4-BE49-F238E27FC236}">
                <a16:creationId xmlns:a16="http://schemas.microsoft.com/office/drawing/2014/main" id="{36FEFF9B-93D8-0548-9B4D-319DE75FEE5B}"/>
              </a:ext>
            </a:extLst>
          </p:cNvPr>
          <p:cNvCxnSpPr>
            <a:cxnSpLocks/>
          </p:cNvCxnSpPr>
          <p:nvPr/>
        </p:nvCxnSpPr>
        <p:spPr>
          <a:xfrm>
            <a:off x="6777315" y="13511"/>
            <a:ext cx="0" cy="6858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6E7CB98-C042-4546-817F-F34D62AE1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0900" y="0"/>
            <a:ext cx="4991100" cy="6858000"/>
          </a:xfrm>
          <a:prstGeom prst="rect">
            <a:avLst/>
          </a:prstGeom>
        </p:spPr>
      </p:pic>
    </p:spTree>
    <p:extLst>
      <p:ext uri="{BB962C8B-B14F-4D97-AF65-F5344CB8AC3E}">
        <p14:creationId xmlns:p14="http://schemas.microsoft.com/office/powerpoint/2010/main" val="50620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192D5B3-BD12-E14C-B7D5-2AD09883968F}"/>
              </a:ext>
            </a:extLst>
          </p:cNvPr>
          <p:cNvGrpSpPr/>
          <p:nvPr/>
        </p:nvGrpSpPr>
        <p:grpSpPr>
          <a:xfrm>
            <a:off x="44070" y="0"/>
            <a:ext cx="12103860" cy="5153992"/>
            <a:chOff x="44070" y="753032"/>
            <a:chExt cx="12103860" cy="5153992"/>
          </a:xfrm>
        </p:grpSpPr>
        <p:pic>
          <p:nvPicPr>
            <p:cNvPr id="5" name="Picture 4">
              <a:extLst>
                <a:ext uri="{FF2B5EF4-FFF2-40B4-BE49-F238E27FC236}">
                  <a16:creationId xmlns:a16="http://schemas.microsoft.com/office/drawing/2014/main" id="{CB988669-CEDF-0F42-99F6-EA1EB5580EEC}"/>
                </a:ext>
              </a:extLst>
            </p:cNvPr>
            <p:cNvPicPr>
              <a:picLocks noChangeAspect="1"/>
            </p:cNvPicPr>
            <p:nvPr/>
          </p:nvPicPr>
          <p:blipFill rotWithShape="1">
            <a:blip r:embed="rId3" cstate="screen">
              <a:alphaModFix amt="36000"/>
              <a:extLst>
                <a:ext uri="{28A0092B-C50C-407E-A947-70E740481C1C}">
                  <a14:useLocalDpi xmlns:a14="http://schemas.microsoft.com/office/drawing/2010/main"/>
                </a:ext>
              </a:extLst>
            </a:blip>
            <a:srcRect/>
            <a:stretch/>
          </p:blipFill>
          <p:spPr>
            <a:xfrm>
              <a:off x="44070" y="753032"/>
              <a:ext cx="12103860" cy="5153992"/>
            </a:xfrm>
            <a:prstGeom prst="rect">
              <a:avLst/>
            </a:prstGeom>
          </p:spPr>
        </p:pic>
        <p:sp>
          <p:nvSpPr>
            <p:cNvPr id="6" name="Oval 5">
              <a:extLst>
                <a:ext uri="{FF2B5EF4-FFF2-40B4-BE49-F238E27FC236}">
                  <a16:creationId xmlns:a16="http://schemas.microsoft.com/office/drawing/2014/main" id="{1C740CB5-E901-FF40-9BEF-0BF1BF681A75}"/>
                </a:ext>
              </a:extLst>
            </p:cNvPr>
            <p:cNvSpPr/>
            <p:nvPr/>
          </p:nvSpPr>
          <p:spPr>
            <a:xfrm>
              <a:off x="2441607" y="1870130"/>
              <a:ext cx="101600" cy="101600"/>
            </a:xfrm>
            <a:prstGeom prst="ellipse">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5CA3FCE-AF90-7A46-9DEA-23AF9AA8D286}"/>
                </a:ext>
              </a:extLst>
            </p:cNvPr>
            <p:cNvSpPr/>
            <p:nvPr/>
          </p:nvSpPr>
          <p:spPr>
            <a:xfrm>
              <a:off x="2247900" y="1348535"/>
              <a:ext cx="101600" cy="101600"/>
            </a:xfrm>
            <a:prstGeom prst="ellipse">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88F417D-D3E7-AB41-8203-D2AAE7AD6391}"/>
                </a:ext>
              </a:extLst>
            </p:cNvPr>
            <p:cNvSpPr/>
            <p:nvPr/>
          </p:nvSpPr>
          <p:spPr>
            <a:xfrm>
              <a:off x="1633887" y="1534625"/>
              <a:ext cx="101600" cy="101600"/>
            </a:xfrm>
            <a:prstGeom prst="ellipse">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95FB8B9-D7F7-3C4C-9C20-92F038CC23FB}"/>
                </a:ext>
              </a:extLst>
            </p:cNvPr>
            <p:cNvSpPr/>
            <p:nvPr/>
          </p:nvSpPr>
          <p:spPr>
            <a:xfrm>
              <a:off x="2649887" y="1627800"/>
              <a:ext cx="101600" cy="101600"/>
            </a:xfrm>
            <a:prstGeom prst="ellipse">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BAC5D80-19E1-944A-A644-C2A820881913}"/>
                </a:ext>
              </a:extLst>
            </p:cNvPr>
            <p:cNvSpPr/>
            <p:nvPr/>
          </p:nvSpPr>
          <p:spPr>
            <a:xfrm>
              <a:off x="6778508" y="2025743"/>
              <a:ext cx="101600" cy="101600"/>
            </a:xfrm>
            <a:prstGeom prst="ellipse">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36B90BB0-F7F7-5245-92A3-784A4512D3BF}"/>
              </a:ext>
            </a:extLst>
          </p:cNvPr>
          <p:cNvSpPr txBox="1"/>
          <p:nvPr/>
        </p:nvSpPr>
        <p:spPr>
          <a:xfrm>
            <a:off x="44070" y="2148859"/>
            <a:ext cx="12103860" cy="553998"/>
          </a:xfrm>
          <a:prstGeom prst="rect">
            <a:avLst/>
          </a:prstGeom>
          <a:noFill/>
        </p:spPr>
        <p:txBody>
          <a:bodyPr wrap="square" rtlCol="0">
            <a:spAutoFit/>
          </a:bodyPr>
          <a:lstStyle/>
          <a:p>
            <a:pPr algn="ctr"/>
            <a:r>
              <a:rPr lang="en-US" sz="3000" b="1" dirty="0">
                <a:latin typeface="Arial Black" charset="0"/>
                <a:ea typeface="Arial Black" charset="0"/>
                <a:cs typeface="Arial Black" charset="0"/>
              </a:rPr>
              <a:t>Industrial Skills Training Since 1969</a:t>
            </a:r>
            <a:endParaRPr lang="en-US" sz="3000" b="1" dirty="0"/>
          </a:p>
        </p:txBody>
      </p:sp>
      <p:sp>
        <p:nvSpPr>
          <p:cNvPr id="12" name="TextBox 11">
            <a:extLst>
              <a:ext uri="{FF2B5EF4-FFF2-40B4-BE49-F238E27FC236}">
                <a16:creationId xmlns:a16="http://schemas.microsoft.com/office/drawing/2014/main" id="{5C36DBE5-41D5-2147-8E21-C0DA9975A866}"/>
              </a:ext>
            </a:extLst>
          </p:cNvPr>
          <p:cNvSpPr txBox="1"/>
          <p:nvPr/>
        </p:nvSpPr>
        <p:spPr>
          <a:xfrm>
            <a:off x="0" y="2690088"/>
            <a:ext cx="12192000" cy="707886"/>
          </a:xfrm>
          <a:prstGeom prst="rect">
            <a:avLst/>
          </a:prstGeom>
          <a:noFill/>
        </p:spPr>
        <p:txBody>
          <a:bodyPr wrap="square" lIns="365760" rIns="365760" rtlCol="0">
            <a:spAutoFit/>
          </a:bodyPr>
          <a:lstStyle/>
          <a:p>
            <a:pPr marL="0" lvl="1" algn="ctr"/>
            <a:r>
              <a:rPr lang="en-US" sz="2000" dirty="0"/>
              <a:t>Training products and services to address the global maintenance and</a:t>
            </a:r>
            <a:br>
              <a:rPr lang="en-US" sz="2000" dirty="0"/>
            </a:br>
            <a:r>
              <a:rPr lang="en-US" sz="2000" dirty="0"/>
              <a:t>operations skills shortage and build a better, safer, more efficient workforce.</a:t>
            </a:r>
          </a:p>
        </p:txBody>
      </p:sp>
      <p:grpSp>
        <p:nvGrpSpPr>
          <p:cNvPr id="13" name="Group 12">
            <a:extLst>
              <a:ext uri="{FF2B5EF4-FFF2-40B4-BE49-F238E27FC236}">
                <a16:creationId xmlns:a16="http://schemas.microsoft.com/office/drawing/2014/main" id="{618838FC-F717-C745-8CE6-B30528F53CF7}"/>
              </a:ext>
            </a:extLst>
          </p:cNvPr>
          <p:cNvGrpSpPr/>
          <p:nvPr/>
        </p:nvGrpSpPr>
        <p:grpSpPr>
          <a:xfrm>
            <a:off x="614366" y="3736014"/>
            <a:ext cx="2133600" cy="1865655"/>
            <a:chOff x="465487" y="4159295"/>
            <a:chExt cx="2133600" cy="1865655"/>
          </a:xfrm>
        </p:grpSpPr>
        <p:sp>
          <p:nvSpPr>
            <p:cNvPr id="14" name="TextBox 13">
              <a:extLst>
                <a:ext uri="{FF2B5EF4-FFF2-40B4-BE49-F238E27FC236}">
                  <a16:creationId xmlns:a16="http://schemas.microsoft.com/office/drawing/2014/main" id="{30DF9F3E-AD82-464B-A368-8E96A5106D0D}"/>
                </a:ext>
              </a:extLst>
            </p:cNvPr>
            <p:cNvSpPr txBox="1"/>
            <p:nvPr/>
          </p:nvSpPr>
          <p:spPr>
            <a:xfrm>
              <a:off x="465487" y="4159295"/>
              <a:ext cx="2133600" cy="553998"/>
            </a:xfrm>
            <a:prstGeom prst="rect">
              <a:avLst/>
            </a:prstGeom>
            <a:noFill/>
          </p:spPr>
          <p:txBody>
            <a:bodyPr wrap="square" rtlCol="0">
              <a:spAutoFit/>
            </a:bodyPr>
            <a:lstStyle/>
            <a:p>
              <a:pPr algn="ctr"/>
              <a:r>
                <a:rPr lang="en-US" sz="3000" b="1" dirty="0">
                  <a:solidFill>
                    <a:srgbClr val="189AD4"/>
                  </a:solidFill>
                  <a:latin typeface="Arial Black" charset="0"/>
                  <a:ea typeface="Arial Black" charset="0"/>
                  <a:cs typeface="Arial Black" charset="0"/>
                </a:rPr>
                <a:t>1,000+</a:t>
              </a:r>
              <a:endParaRPr lang="en-US" sz="3000" b="1" dirty="0">
                <a:solidFill>
                  <a:srgbClr val="189AD4"/>
                </a:solidFill>
              </a:endParaRPr>
            </a:p>
          </p:txBody>
        </p:sp>
        <p:sp>
          <p:nvSpPr>
            <p:cNvPr id="15" name="TextBox 14">
              <a:extLst>
                <a:ext uri="{FF2B5EF4-FFF2-40B4-BE49-F238E27FC236}">
                  <a16:creationId xmlns:a16="http://schemas.microsoft.com/office/drawing/2014/main" id="{24C38D54-7261-9542-AA15-09832C462FBE}"/>
                </a:ext>
              </a:extLst>
            </p:cNvPr>
            <p:cNvSpPr txBox="1"/>
            <p:nvPr/>
          </p:nvSpPr>
          <p:spPr>
            <a:xfrm>
              <a:off x="572167" y="4947732"/>
              <a:ext cx="1920240" cy="1077218"/>
            </a:xfrm>
            <a:prstGeom prst="rect">
              <a:avLst/>
            </a:prstGeom>
            <a:noFill/>
          </p:spPr>
          <p:txBody>
            <a:bodyPr wrap="square" rtlCol="0">
              <a:spAutoFit/>
            </a:bodyPr>
            <a:lstStyle/>
            <a:p>
              <a:pPr algn="ctr"/>
              <a:r>
                <a:rPr lang="en-US" sz="1600" dirty="0">
                  <a:latin typeface="Arial" charset="0"/>
                  <a:ea typeface="Arial" charset="0"/>
                  <a:cs typeface="Arial" charset="0"/>
                </a:rPr>
                <a:t>Hours of </a:t>
              </a:r>
              <a:br>
                <a:rPr lang="en-US" sz="1600" dirty="0">
                  <a:latin typeface="Arial" charset="0"/>
                  <a:ea typeface="Arial" charset="0"/>
                  <a:cs typeface="Arial" charset="0"/>
                </a:rPr>
              </a:br>
              <a:r>
                <a:rPr lang="en-US" sz="1600" dirty="0">
                  <a:latin typeface="Arial" charset="0"/>
                  <a:ea typeface="Arial" charset="0"/>
                  <a:cs typeface="Arial" charset="0"/>
                </a:rPr>
                <a:t>training and hands-on simulation content</a:t>
              </a:r>
              <a:endParaRPr lang="en-US" sz="1600" dirty="0"/>
            </a:p>
          </p:txBody>
        </p:sp>
        <p:cxnSp>
          <p:nvCxnSpPr>
            <p:cNvPr id="16" name="Straight Connector 15">
              <a:extLst>
                <a:ext uri="{FF2B5EF4-FFF2-40B4-BE49-F238E27FC236}">
                  <a16:creationId xmlns:a16="http://schemas.microsoft.com/office/drawing/2014/main" id="{500D1BAE-1116-EC47-B0C5-1D4DCE079A1A}"/>
                </a:ext>
              </a:extLst>
            </p:cNvPr>
            <p:cNvCxnSpPr>
              <a:cxnSpLocks/>
            </p:cNvCxnSpPr>
            <p:nvPr/>
          </p:nvCxnSpPr>
          <p:spPr>
            <a:xfrm>
              <a:off x="572167" y="4798377"/>
              <a:ext cx="1920240" cy="0"/>
            </a:xfrm>
            <a:prstGeom prst="line">
              <a:avLst/>
            </a:prstGeom>
            <a:ln w="31750">
              <a:solidFill>
                <a:srgbClr val="189AD4"/>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3902990-DA4A-8C4F-98FF-C42318FD6B8D}"/>
              </a:ext>
            </a:extLst>
          </p:cNvPr>
          <p:cNvGrpSpPr/>
          <p:nvPr/>
        </p:nvGrpSpPr>
        <p:grpSpPr>
          <a:xfrm>
            <a:off x="2843461" y="3736014"/>
            <a:ext cx="2133600" cy="1373212"/>
            <a:chOff x="465487" y="4159295"/>
            <a:chExt cx="2133600" cy="1373212"/>
          </a:xfrm>
        </p:grpSpPr>
        <p:sp>
          <p:nvSpPr>
            <p:cNvPr id="18" name="TextBox 17">
              <a:extLst>
                <a:ext uri="{FF2B5EF4-FFF2-40B4-BE49-F238E27FC236}">
                  <a16:creationId xmlns:a16="http://schemas.microsoft.com/office/drawing/2014/main" id="{97F8D7C4-3CF3-9344-847E-84F972AA4613}"/>
                </a:ext>
              </a:extLst>
            </p:cNvPr>
            <p:cNvSpPr txBox="1"/>
            <p:nvPr/>
          </p:nvSpPr>
          <p:spPr>
            <a:xfrm>
              <a:off x="465487" y="4159295"/>
              <a:ext cx="2133600" cy="553998"/>
            </a:xfrm>
            <a:prstGeom prst="rect">
              <a:avLst/>
            </a:prstGeom>
            <a:noFill/>
          </p:spPr>
          <p:txBody>
            <a:bodyPr wrap="square" rtlCol="0">
              <a:spAutoFit/>
            </a:bodyPr>
            <a:lstStyle/>
            <a:p>
              <a:pPr algn="ctr"/>
              <a:r>
                <a:rPr lang="en-US" sz="3000" b="1" dirty="0">
                  <a:solidFill>
                    <a:srgbClr val="189AD4"/>
                  </a:solidFill>
                  <a:latin typeface="Arial Black" charset="0"/>
                  <a:ea typeface="Arial Black" charset="0"/>
                  <a:cs typeface="Arial Black" charset="0"/>
                </a:rPr>
                <a:t>2,000</a:t>
              </a:r>
              <a:endParaRPr lang="en-US" sz="3000" b="1" dirty="0">
                <a:solidFill>
                  <a:srgbClr val="189AD4"/>
                </a:solidFill>
              </a:endParaRPr>
            </a:p>
          </p:txBody>
        </p:sp>
        <p:sp>
          <p:nvSpPr>
            <p:cNvPr id="19" name="TextBox 18">
              <a:extLst>
                <a:ext uri="{FF2B5EF4-FFF2-40B4-BE49-F238E27FC236}">
                  <a16:creationId xmlns:a16="http://schemas.microsoft.com/office/drawing/2014/main" id="{02237CC0-F262-994A-8DF7-D0190CDFE021}"/>
                </a:ext>
              </a:extLst>
            </p:cNvPr>
            <p:cNvSpPr txBox="1"/>
            <p:nvPr/>
          </p:nvSpPr>
          <p:spPr>
            <a:xfrm>
              <a:off x="572167" y="4947732"/>
              <a:ext cx="1920240" cy="584775"/>
            </a:xfrm>
            <a:prstGeom prst="rect">
              <a:avLst/>
            </a:prstGeom>
            <a:noFill/>
          </p:spPr>
          <p:txBody>
            <a:bodyPr wrap="square" rtlCol="0">
              <a:spAutoFit/>
            </a:bodyPr>
            <a:lstStyle/>
            <a:p>
              <a:pPr algn="ctr"/>
              <a:r>
                <a:rPr lang="en-US" sz="1600" dirty="0">
                  <a:latin typeface="Arial" charset="0"/>
                  <a:ea typeface="Arial" charset="0"/>
                  <a:cs typeface="Arial" charset="0"/>
                </a:rPr>
                <a:t>Scheduled training</a:t>
              </a:r>
              <a:br>
                <a:rPr lang="en-US" sz="1600" dirty="0">
                  <a:latin typeface="Arial" charset="0"/>
                  <a:ea typeface="Arial" charset="0"/>
                  <a:cs typeface="Arial" charset="0"/>
                </a:rPr>
              </a:br>
              <a:r>
                <a:rPr lang="en-US" sz="1600" dirty="0">
                  <a:latin typeface="Arial" charset="0"/>
                  <a:ea typeface="Arial" charset="0"/>
                  <a:cs typeface="Arial" charset="0"/>
                </a:rPr>
                <a:t>classes per year</a:t>
              </a:r>
            </a:p>
          </p:txBody>
        </p:sp>
        <p:cxnSp>
          <p:nvCxnSpPr>
            <p:cNvPr id="20" name="Straight Connector 19">
              <a:extLst>
                <a:ext uri="{FF2B5EF4-FFF2-40B4-BE49-F238E27FC236}">
                  <a16:creationId xmlns:a16="http://schemas.microsoft.com/office/drawing/2014/main" id="{679AC83B-D5A1-C440-9E68-DF943B30F958}"/>
                </a:ext>
              </a:extLst>
            </p:cNvPr>
            <p:cNvCxnSpPr>
              <a:cxnSpLocks/>
            </p:cNvCxnSpPr>
            <p:nvPr/>
          </p:nvCxnSpPr>
          <p:spPr>
            <a:xfrm>
              <a:off x="572167" y="4798377"/>
              <a:ext cx="1920240" cy="0"/>
            </a:xfrm>
            <a:prstGeom prst="line">
              <a:avLst/>
            </a:prstGeom>
            <a:ln w="31750">
              <a:solidFill>
                <a:srgbClr val="189AD4"/>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B739A94-84A5-0842-B932-53E8077D4AFD}"/>
              </a:ext>
            </a:extLst>
          </p:cNvPr>
          <p:cNvGrpSpPr/>
          <p:nvPr/>
        </p:nvGrpSpPr>
        <p:grpSpPr>
          <a:xfrm>
            <a:off x="5072556" y="3736014"/>
            <a:ext cx="2133600" cy="1126991"/>
            <a:chOff x="465487" y="4159295"/>
            <a:chExt cx="2133600" cy="1126991"/>
          </a:xfrm>
        </p:grpSpPr>
        <p:sp>
          <p:nvSpPr>
            <p:cNvPr id="22" name="TextBox 21">
              <a:extLst>
                <a:ext uri="{FF2B5EF4-FFF2-40B4-BE49-F238E27FC236}">
                  <a16:creationId xmlns:a16="http://schemas.microsoft.com/office/drawing/2014/main" id="{B2AF60A6-DA77-7F4D-A1F2-2BA6526E1768}"/>
                </a:ext>
              </a:extLst>
            </p:cNvPr>
            <p:cNvSpPr txBox="1"/>
            <p:nvPr/>
          </p:nvSpPr>
          <p:spPr>
            <a:xfrm>
              <a:off x="465487" y="4159295"/>
              <a:ext cx="2133600" cy="553998"/>
            </a:xfrm>
            <a:prstGeom prst="rect">
              <a:avLst/>
            </a:prstGeom>
            <a:noFill/>
          </p:spPr>
          <p:txBody>
            <a:bodyPr wrap="square" rtlCol="0">
              <a:spAutoFit/>
            </a:bodyPr>
            <a:lstStyle/>
            <a:p>
              <a:pPr algn="ctr"/>
              <a:r>
                <a:rPr lang="en-US" sz="3000" b="1" dirty="0">
                  <a:solidFill>
                    <a:srgbClr val="189AD4"/>
                  </a:solidFill>
                  <a:latin typeface="Arial Black" charset="0"/>
                  <a:ea typeface="Arial Black" charset="0"/>
                  <a:cs typeface="Arial Black" charset="0"/>
                </a:rPr>
                <a:t>110,000+</a:t>
              </a:r>
              <a:endParaRPr lang="en-US" sz="3000" b="1" dirty="0">
                <a:solidFill>
                  <a:srgbClr val="189AD4"/>
                </a:solidFill>
              </a:endParaRPr>
            </a:p>
          </p:txBody>
        </p:sp>
        <p:sp>
          <p:nvSpPr>
            <p:cNvPr id="23" name="TextBox 22">
              <a:extLst>
                <a:ext uri="{FF2B5EF4-FFF2-40B4-BE49-F238E27FC236}">
                  <a16:creationId xmlns:a16="http://schemas.microsoft.com/office/drawing/2014/main" id="{76EBF738-4503-4A44-9238-3BB4F6B151E2}"/>
                </a:ext>
              </a:extLst>
            </p:cNvPr>
            <p:cNvSpPr txBox="1"/>
            <p:nvPr/>
          </p:nvSpPr>
          <p:spPr>
            <a:xfrm>
              <a:off x="572167" y="4947732"/>
              <a:ext cx="1920240" cy="338554"/>
            </a:xfrm>
            <a:prstGeom prst="rect">
              <a:avLst/>
            </a:prstGeom>
            <a:noFill/>
          </p:spPr>
          <p:txBody>
            <a:bodyPr wrap="square" rtlCol="0">
              <a:spAutoFit/>
            </a:bodyPr>
            <a:lstStyle/>
            <a:p>
              <a:pPr algn="ctr"/>
              <a:r>
                <a:rPr lang="en-US" sz="1600" dirty="0">
                  <a:latin typeface="Arial" charset="0"/>
                  <a:ea typeface="Arial" charset="0"/>
                  <a:cs typeface="Arial" charset="0"/>
                </a:rPr>
                <a:t>Active students</a:t>
              </a:r>
            </a:p>
          </p:txBody>
        </p:sp>
        <p:cxnSp>
          <p:nvCxnSpPr>
            <p:cNvPr id="24" name="Straight Connector 23">
              <a:extLst>
                <a:ext uri="{FF2B5EF4-FFF2-40B4-BE49-F238E27FC236}">
                  <a16:creationId xmlns:a16="http://schemas.microsoft.com/office/drawing/2014/main" id="{A7308054-ED9C-FD49-B9C1-4AFBACA8D974}"/>
                </a:ext>
              </a:extLst>
            </p:cNvPr>
            <p:cNvCxnSpPr>
              <a:cxnSpLocks/>
            </p:cNvCxnSpPr>
            <p:nvPr/>
          </p:nvCxnSpPr>
          <p:spPr>
            <a:xfrm>
              <a:off x="572167" y="4798377"/>
              <a:ext cx="1920240" cy="0"/>
            </a:xfrm>
            <a:prstGeom prst="line">
              <a:avLst/>
            </a:prstGeom>
            <a:ln w="31750">
              <a:solidFill>
                <a:srgbClr val="189AD4"/>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987FC6A-27EB-2044-84DB-F6290243A1DC}"/>
              </a:ext>
            </a:extLst>
          </p:cNvPr>
          <p:cNvGrpSpPr/>
          <p:nvPr/>
        </p:nvGrpSpPr>
        <p:grpSpPr>
          <a:xfrm>
            <a:off x="7254372" y="3734394"/>
            <a:ext cx="2133600" cy="1374832"/>
            <a:chOff x="465487" y="4157675"/>
            <a:chExt cx="2133600" cy="1374832"/>
          </a:xfrm>
        </p:grpSpPr>
        <p:sp>
          <p:nvSpPr>
            <p:cNvPr id="26" name="TextBox 25">
              <a:extLst>
                <a:ext uri="{FF2B5EF4-FFF2-40B4-BE49-F238E27FC236}">
                  <a16:creationId xmlns:a16="http://schemas.microsoft.com/office/drawing/2014/main" id="{6973C663-ADEC-8242-960E-10F148CD8075}"/>
                </a:ext>
              </a:extLst>
            </p:cNvPr>
            <p:cNvSpPr txBox="1"/>
            <p:nvPr/>
          </p:nvSpPr>
          <p:spPr>
            <a:xfrm>
              <a:off x="465487" y="4157675"/>
              <a:ext cx="2133600" cy="553998"/>
            </a:xfrm>
            <a:prstGeom prst="rect">
              <a:avLst/>
            </a:prstGeom>
            <a:noFill/>
          </p:spPr>
          <p:txBody>
            <a:bodyPr wrap="square" rtlCol="0">
              <a:spAutoFit/>
            </a:bodyPr>
            <a:lstStyle/>
            <a:p>
              <a:pPr algn="ctr"/>
              <a:r>
                <a:rPr lang="en-US" sz="3000" b="1" dirty="0">
                  <a:solidFill>
                    <a:srgbClr val="189AD4"/>
                  </a:solidFill>
                  <a:latin typeface="Arial Black" charset="0"/>
                  <a:ea typeface="Arial Black" charset="0"/>
                  <a:cs typeface="Arial Black" charset="0"/>
                </a:rPr>
                <a:t>30%</a:t>
              </a:r>
              <a:endParaRPr lang="en-US" sz="3000" b="1" dirty="0">
                <a:solidFill>
                  <a:srgbClr val="189AD4"/>
                </a:solidFill>
              </a:endParaRPr>
            </a:p>
          </p:txBody>
        </p:sp>
        <p:sp>
          <p:nvSpPr>
            <p:cNvPr id="27" name="TextBox 26">
              <a:extLst>
                <a:ext uri="{FF2B5EF4-FFF2-40B4-BE49-F238E27FC236}">
                  <a16:creationId xmlns:a16="http://schemas.microsoft.com/office/drawing/2014/main" id="{FFE5BA46-3E31-ED41-B000-2FCAA5489134}"/>
                </a:ext>
              </a:extLst>
            </p:cNvPr>
            <p:cNvSpPr txBox="1"/>
            <p:nvPr/>
          </p:nvSpPr>
          <p:spPr>
            <a:xfrm>
              <a:off x="572167" y="4947732"/>
              <a:ext cx="1920240" cy="584775"/>
            </a:xfrm>
            <a:prstGeom prst="rect">
              <a:avLst/>
            </a:prstGeom>
            <a:noFill/>
          </p:spPr>
          <p:txBody>
            <a:bodyPr wrap="square" rtlCol="0">
              <a:spAutoFit/>
            </a:bodyPr>
            <a:lstStyle/>
            <a:p>
              <a:pPr algn="ctr"/>
              <a:r>
                <a:rPr lang="en-US" sz="1600" dirty="0">
                  <a:latin typeface="Arial" charset="0"/>
                  <a:ea typeface="Arial" charset="0"/>
                  <a:cs typeface="Arial" charset="0"/>
                </a:rPr>
                <a:t>Increase in</a:t>
              </a:r>
              <a:br>
                <a:rPr lang="en-US" sz="1600" dirty="0">
                  <a:latin typeface="Arial" charset="0"/>
                  <a:ea typeface="Arial" charset="0"/>
                  <a:cs typeface="Arial" charset="0"/>
                </a:rPr>
              </a:br>
              <a:r>
                <a:rPr lang="en-US" sz="1600" dirty="0">
                  <a:latin typeface="Arial" charset="0"/>
                  <a:ea typeface="Arial" charset="0"/>
                  <a:cs typeface="Arial" charset="0"/>
                </a:rPr>
                <a:t>knowledge gains</a:t>
              </a:r>
            </a:p>
          </p:txBody>
        </p:sp>
        <p:cxnSp>
          <p:nvCxnSpPr>
            <p:cNvPr id="28" name="Straight Connector 27">
              <a:extLst>
                <a:ext uri="{FF2B5EF4-FFF2-40B4-BE49-F238E27FC236}">
                  <a16:creationId xmlns:a16="http://schemas.microsoft.com/office/drawing/2014/main" id="{352B8F79-85D9-1F4A-9E11-8B235D4030F2}"/>
                </a:ext>
              </a:extLst>
            </p:cNvPr>
            <p:cNvCxnSpPr>
              <a:cxnSpLocks/>
            </p:cNvCxnSpPr>
            <p:nvPr/>
          </p:nvCxnSpPr>
          <p:spPr>
            <a:xfrm>
              <a:off x="572167" y="4798377"/>
              <a:ext cx="1920240" cy="0"/>
            </a:xfrm>
            <a:prstGeom prst="line">
              <a:avLst/>
            </a:prstGeom>
            <a:ln w="31750">
              <a:solidFill>
                <a:srgbClr val="189AD4"/>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5101FF89-BB09-3241-8B51-560446019605}"/>
              </a:ext>
            </a:extLst>
          </p:cNvPr>
          <p:cNvGrpSpPr/>
          <p:nvPr/>
        </p:nvGrpSpPr>
        <p:grpSpPr>
          <a:xfrm>
            <a:off x="9483469" y="3727069"/>
            <a:ext cx="2133601" cy="1382157"/>
            <a:chOff x="465486" y="4150350"/>
            <a:chExt cx="2133601" cy="1382157"/>
          </a:xfrm>
        </p:grpSpPr>
        <p:sp>
          <p:nvSpPr>
            <p:cNvPr id="30" name="TextBox 29">
              <a:extLst>
                <a:ext uri="{FF2B5EF4-FFF2-40B4-BE49-F238E27FC236}">
                  <a16:creationId xmlns:a16="http://schemas.microsoft.com/office/drawing/2014/main" id="{C515530A-4AAA-624F-80BE-BFCEE671C8AD}"/>
                </a:ext>
              </a:extLst>
            </p:cNvPr>
            <p:cNvSpPr txBox="1"/>
            <p:nvPr/>
          </p:nvSpPr>
          <p:spPr>
            <a:xfrm>
              <a:off x="465487" y="4150350"/>
              <a:ext cx="2133600" cy="553998"/>
            </a:xfrm>
            <a:prstGeom prst="rect">
              <a:avLst/>
            </a:prstGeom>
            <a:noFill/>
          </p:spPr>
          <p:txBody>
            <a:bodyPr wrap="square" rtlCol="0">
              <a:spAutoFit/>
            </a:bodyPr>
            <a:lstStyle/>
            <a:p>
              <a:pPr algn="ctr"/>
              <a:r>
                <a:rPr lang="en-US" sz="3000" b="1" dirty="0">
                  <a:solidFill>
                    <a:srgbClr val="189AD4"/>
                  </a:solidFill>
                  <a:latin typeface="Arial Black" charset="0"/>
                  <a:ea typeface="Arial Black" charset="0"/>
                  <a:cs typeface="Arial Black" charset="0"/>
                </a:rPr>
                <a:t>50%</a:t>
              </a:r>
              <a:endParaRPr lang="en-US" sz="3000" b="1" dirty="0">
                <a:solidFill>
                  <a:srgbClr val="189AD4"/>
                </a:solidFill>
              </a:endParaRPr>
            </a:p>
          </p:txBody>
        </p:sp>
        <p:sp>
          <p:nvSpPr>
            <p:cNvPr id="31" name="TextBox 30">
              <a:extLst>
                <a:ext uri="{FF2B5EF4-FFF2-40B4-BE49-F238E27FC236}">
                  <a16:creationId xmlns:a16="http://schemas.microsoft.com/office/drawing/2014/main" id="{6DBFB703-9842-2540-BB81-8139ADBBE566}"/>
                </a:ext>
              </a:extLst>
            </p:cNvPr>
            <p:cNvSpPr txBox="1"/>
            <p:nvPr/>
          </p:nvSpPr>
          <p:spPr>
            <a:xfrm>
              <a:off x="465486" y="4947732"/>
              <a:ext cx="2094165" cy="584775"/>
            </a:xfrm>
            <a:prstGeom prst="rect">
              <a:avLst/>
            </a:prstGeom>
            <a:noFill/>
          </p:spPr>
          <p:txBody>
            <a:bodyPr wrap="square" rtlCol="0">
              <a:spAutoFit/>
            </a:bodyPr>
            <a:lstStyle/>
            <a:p>
              <a:pPr algn="ctr"/>
              <a:r>
                <a:rPr lang="en-US" sz="1600" dirty="0">
                  <a:latin typeface="Arial" charset="0"/>
                  <a:ea typeface="Arial" charset="0"/>
                  <a:cs typeface="Arial" charset="0"/>
                </a:rPr>
                <a:t>Reduction in</a:t>
              </a:r>
              <a:br>
                <a:rPr lang="en-US" sz="1600" dirty="0">
                  <a:latin typeface="Arial" charset="0"/>
                  <a:ea typeface="Arial" charset="0"/>
                  <a:cs typeface="Arial" charset="0"/>
                </a:rPr>
              </a:br>
              <a:r>
                <a:rPr lang="en-US" sz="1600" dirty="0">
                  <a:latin typeface="Arial" charset="0"/>
                  <a:ea typeface="Arial" charset="0"/>
                  <a:cs typeface="Arial" charset="0"/>
                </a:rPr>
                <a:t>equipment downtime</a:t>
              </a:r>
            </a:p>
          </p:txBody>
        </p:sp>
        <p:cxnSp>
          <p:nvCxnSpPr>
            <p:cNvPr id="32" name="Straight Connector 31">
              <a:extLst>
                <a:ext uri="{FF2B5EF4-FFF2-40B4-BE49-F238E27FC236}">
                  <a16:creationId xmlns:a16="http://schemas.microsoft.com/office/drawing/2014/main" id="{4382E351-2A3D-9945-A9BE-0BFDBFA739F1}"/>
                </a:ext>
              </a:extLst>
            </p:cNvPr>
            <p:cNvCxnSpPr>
              <a:cxnSpLocks/>
            </p:cNvCxnSpPr>
            <p:nvPr/>
          </p:nvCxnSpPr>
          <p:spPr>
            <a:xfrm>
              <a:off x="572167" y="4798377"/>
              <a:ext cx="1920240" cy="0"/>
            </a:xfrm>
            <a:prstGeom prst="line">
              <a:avLst/>
            </a:prstGeom>
            <a:ln w="31750">
              <a:solidFill>
                <a:srgbClr val="189AD4"/>
              </a:solidFill>
              <a:prstDash val="sysDot"/>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9EF2ECFB-8F96-524F-9618-9F8B11323833}"/>
              </a:ext>
            </a:extLst>
          </p:cNvPr>
          <p:cNvSpPr txBox="1"/>
          <p:nvPr/>
        </p:nvSpPr>
        <p:spPr>
          <a:xfrm>
            <a:off x="1380109" y="537955"/>
            <a:ext cx="992765" cy="215444"/>
          </a:xfrm>
          <a:prstGeom prst="rect">
            <a:avLst/>
          </a:prstGeom>
          <a:noFill/>
        </p:spPr>
        <p:txBody>
          <a:bodyPr wrap="square" tIns="0" bIns="0" rtlCol="0">
            <a:spAutoFit/>
          </a:bodyPr>
          <a:lstStyle/>
          <a:p>
            <a:pPr marL="0" lvl="1"/>
            <a:r>
              <a:rPr lang="en-US" sz="1400" b="1" dirty="0">
                <a:solidFill>
                  <a:schemeClr val="bg1">
                    <a:lumMod val="65000"/>
                  </a:schemeClr>
                </a:solidFill>
              </a:rPr>
              <a:t>Chicago</a:t>
            </a:r>
          </a:p>
        </p:txBody>
      </p:sp>
      <p:sp>
        <p:nvSpPr>
          <p:cNvPr id="34" name="TextBox 33">
            <a:extLst>
              <a:ext uri="{FF2B5EF4-FFF2-40B4-BE49-F238E27FC236}">
                <a16:creationId xmlns:a16="http://schemas.microsoft.com/office/drawing/2014/main" id="{292B293A-8CB1-D14F-9770-DA3696249AE8}"/>
              </a:ext>
            </a:extLst>
          </p:cNvPr>
          <p:cNvSpPr txBox="1"/>
          <p:nvPr/>
        </p:nvSpPr>
        <p:spPr>
          <a:xfrm>
            <a:off x="846667" y="713323"/>
            <a:ext cx="992765" cy="215444"/>
          </a:xfrm>
          <a:prstGeom prst="rect">
            <a:avLst/>
          </a:prstGeom>
          <a:noFill/>
        </p:spPr>
        <p:txBody>
          <a:bodyPr wrap="square" tIns="0" bIns="0" rtlCol="0">
            <a:spAutoFit/>
          </a:bodyPr>
          <a:lstStyle/>
          <a:p>
            <a:pPr marL="0" lvl="1"/>
            <a:r>
              <a:rPr lang="en-US" sz="1400" b="1" dirty="0">
                <a:solidFill>
                  <a:schemeClr val="bg1">
                    <a:lumMod val="65000"/>
                  </a:schemeClr>
                </a:solidFill>
              </a:rPr>
              <a:t>Denver</a:t>
            </a:r>
          </a:p>
        </p:txBody>
      </p:sp>
      <p:sp>
        <p:nvSpPr>
          <p:cNvPr id="35" name="TextBox 34">
            <a:extLst>
              <a:ext uri="{FF2B5EF4-FFF2-40B4-BE49-F238E27FC236}">
                <a16:creationId xmlns:a16="http://schemas.microsoft.com/office/drawing/2014/main" id="{7F406DC7-F59A-4748-876C-2C6B15ED8D4C}"/>
              </a:ext>
            </a:extLst>
          </p:cNvPr>
          <p:cNvSpPr txBox="1"/>
          <p:nvPr/>
        </p:nvSpPr>
        <p:spPr>
          <a:xfrm>
            <a:off x="2747966" y="824026"/>
            <a:ext cx="1242289" cy="215445"/>
          </a:xfrm>
          <a:prstGeom prst="rect">
            <a:avLst/>
          </a:prstGeom>
          <a:noFill/>
        </p:spPr>
        <p:txBody>
          <a:bodyPr wrap="square" tIns="0" bIns="0" rtlCol="0">
            <a:spAutoFit/>
          </a:bodyPr>
          <a:lstStyle/>
          <a:p>
            <a:pPr marL="0" lvl="1"/>
            <a:r>
              <a:rPr lang="en-US" sz="1400" b="1" dirty="0">
                <a:solidFill>
                  <a:schemeClr val="bg1">
                    <a:lumMod val="65000"/>
                  </a:schemeClr>
                </a:solidFill>
              </a:rPr>
              <a:t>Philadelphia</a:t>
            </a:r>
          </a:p>
        </p:txBody>
      </p:sp>
      <p:sp>
        <p:nvSpPr>
          <p:cNvPr id="36" name="TextBox 35">
            <a:extLst>
              <a:ext uri="{FF2B5EF4-FFF2-40B4-BE49-F238E27FC236}">
                <a16:creationId xmlns:a16="http://schemas.microsoft.com/office/drawing/2014/main" id="{9F7E6FB7-ED3B-0C41-AB24-A69EDE6CBD43}"/>
              </a:ext>
            </a:extLst>
          </p:cNvPr>
          <p:cNvSpPr txBox="1"/>
          <p:nvPr/>
        </p:nvSpPr>
        <p:spPr>
          <a:xfrm>
            <a:off x="2514076" y="1083132"/>
            <a:ext cx="1905523" cy="215444"/>
          </a:xfrm>
          <a:prstGeom prst="rect">
            <a:avLst/>
          </a:prstGeom>
          <a:noFill/>
        </p:spPr>
        <p:txBody>
          <a:bodyPr wrap="square" tIns="0" bIns="0" rtlCol="0">
            <a:spAutoFit/>
          </a:bodyPr>
          <a:lstStyle/>
          <a:p>
            <a:pPr marL="0" lvl="1"/>
            <a:r>
              <a:rPr lang="en-US" sz="1400" b="1" dirty="0">
                <a:solidFill>
                  <a:schemeClr val="bg1">
                    <a:lumMod val="65000"/>
                  </a:schemeClr>
                </a:solidFill>
              </a:rPr>
              <a:t>North Carolina</a:t>
            </a:r>
          </a:p>
        </p:txBody>
      </p:sp>
      <p:sp>
        <p:nvSpPr>
          <p:cNvPr id="37" name="TextBox 36">
            <a:extLst>
              <a:ext uri="{FF2B5EF4-FFF2-40B4-BE49-F238E27FC236}">
                <a16:creationId xmlns:a16="http://schemas.microsoft.com/office/drawing/2014/main" id="{D4024C50-7400-1E48-AD7A-FB26A4DA28D8}"/>
              </a:ext>
            </a:extLst>
          </p:cNvPr>
          <p:cNvSpPr txBox="1"/>
          <p:nvPr/>
        </p:nvSpPr>
        <p:spPr>
          <a:xfrm>
            <a:off x="6888335" y="1216116"/>
            <a:ext cx="1345384" cy="215444"/>
          </a:xfrm>
          <a:prstGeom prst="rect">
            <a:avLst/>
          </a:prstGeom>
          <a:noFill/>
        </p:spPr>
        <p:txBody>
          <a:bodyPr wrap="square" tIns="0" bIns="0" rtlCol="0">
            <a:spAutoFit/>
          </a:bodyPr>
          <a:lstStyle/>
          <a:p>
            <a:pPr marL="0" lvl="1"/>
            <a:r>
              <a:rPr lang="en-US" sz="1400" b="1" dirty="0">
                <a:solidFill>
                  <a:schemeClr val="bg1">
                    <a:lumMod val="65000"/>
                  </a:schemeClr>
                </a:solidFill>
              </a:rPr>
              <a:t>International</a:t>
            </a:r>
          </a:p>
        </p:txBody>
      </p:sp>
    </p:spTree>
    <p:extLst>
      <p:ext uri="{BB962C8B-B14F-4D97-AF65-F5344CB8AC3E}">
        <p14:creationId xmlns:p14="http://schemas.microsoft.com/office/powerpoint/2010/main" val="73568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B04366E-2A42-F346-A1D4-D08BE6741ADD}"/>
              </a:ext>
            </a:extLst>
          </p:cNvPr>
          <p:cNvSpPr/>
          <p:nvPr/>
        </p:nvSpPr>
        <p:spPr>
          <a:xfrm flipV="1">
            <a:off x="0" y="-6"/>
            <a:ext cx="12192000" cy="3642193"/>
          </a:xfrm>
          <a:prstGeom prst="rect">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C68DEC9-F92E-B645-9A76-3D523F9594BA}"/>
              </a:ext>
            </a:extLst>
          </p:cNvPr>
          <p:cNvSpPr txBox="1"/>
          <p:nvPr/>
        </p:nvSpPr>
        <p:spPr>
          <a:xfrm>
            <a:off x="3064042" y="850738"/>
            <a:ext cx="8543945" cy="892552"/>
          </a:xfrm>
          <a:prstGeom prst="rect">
            <a:avLst/>
          </a:prstGeom>
          <a:noFill/>
        </p:spPr>
        <p:txBody>
          <a:bodyPr wrap="square" rtlCol="0">
            <a:spAutoFit/>
          </a:bodyPr>
          <a:lstStyle/>
          <a:p>
            <a:r>
              <a:rPr lang="en-US" sz="2600" b="1" dirty="0">
                <a:solidFill>
                  <a:schemeClr val="bg1"/>
                </a:solidFill>
                <a:latin typeface="Arial Black" charset="0"/>
                <a:ea typeface="Arial Black" charset="0"/>
                <a:cs typeface="Arial Black" charset="0"/>
              </a:rPr>
              <a:t>Four decades of industrial training experience</a:t>
            </a:r>
            <a:br>
              <a:rPr lang="en-US" sz="2600" b="1" dirty="0">
                <a:solidFill>
                  <a:schemeClr val="bg1"/>
                </a:solidFill>
                <a:latin typeface="Arial Black" charset="0"/>
                <a:ea typeface="Arial Black" charset="0"/>
                <a:cs typeface="Arial Black" charset="0"/>
              </a:rPr>
            </a:br>
            <a:r>
              <a:rPr lang="en-US" sz="2600" b="1" dirty="0">
                <a:solidFill>
                  <a:schemeClr val="bg1"/>
                </a:solidFill>
                <a:latin typeface="Arial Black" charset="0"/>
                <a:ea typeface="Arial Black" charset="0"/>
                <a:cs typeface="Arial Black" charset="0"/>
              </a:rPr>
              <a:t>with more than 40,000 clients worldwide</a:t>
            </a:r>
          </a:p>
        </p:txBody>
      </p:sp>
      <p:sp>
        <p:nvSpPr>
          <p:cNvPr id="21" name="TextBox 20">
            <a:extLst>
              <a:ext uri="{FF2B5EF4-FFF2-40B4-BE49-F238E27FC236}">
                <a16:creationId xmlns:a16="http://schemas.microsoft.com/office/drawing/2014/main" id="{88E9CF9A-C2AA-7A48-937E-2075BF2E9052}"/>
              </a:ext>
            </a:extLst>
          </p:cNvPr>
          <p:cNvSpPr txBox="1"/>
          <p:nvPr/>
        </p:nvSpPr>
        <p:spPr>
          <a:xfrm>
            <a:off x="3064042" y="1883563"/>
            <a:ext cx="8117303" cy="923330"/>
          </a:xfrm>
          <a:prstGeom prst="rect">
            <a:avLst/>
          </a:prstGeom>
          <a:noFill/>
        </p:spPr>
        <p:txBody>
          <a:bodyPr wrap="square" rtlCol="0">
            <a:spAutoFit/>
          </a:bodyPr>
          <a:lstStyle/>
          <a:p>
            <a:pPr marL="0" lvl="1"/>
            <a:r>
              <a:rPr lang="en-US" dirty="0">
                <a:solidFill>
                  <a:schemeClr val="bg1"/>
                </a:solidFill>
              </a:rPr>
              <a:t>Choose from our broad portfolio of industry-leading solutions, ranging from online fundamentals to on-the-job machine-specific competencies. We help identify and fill the technical skills gaps in workforces and measure outcomes.</a:t>
            </a:r>
            <a:endParaRPr lang="en-US" sz="17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E348BC3-D107-5B4F-B215-E3757ABBC5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846" y="7606865"/>
            <a:ext cx="1945526" cy="365780"/>
          </a:xfrm>
          <a:prstGeom prst="rect">
            <a:avLst/>
          </a:prstGeom>
        </p:spPr>
      </p:pic>
      <p:sp>
        <p:nvSpPr>
          <p:cNvPr id="6" name="Rectangle 5">
            <a:extLst>
              <a:ext uri="{FF2B5EF4-FFF2-40B4-BE49-F238E27FC236}">
                <a16:creationId xmlns:a16="http://schemas.microsoft.com/office/drawing/2014/main" id="{332E875C-9C23-9D4B-8982-2829E22FF332}"/>
              </a:ext>
            </a:extLst>
          </p:cNvPr>
          <p:cNvSpPr/>
          <p:nvPr/>
        </p:nvSpPr>
        <p:spPr>
          <a:xfrm flipV="1">
            <a:off x="0" y="608854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729E915-0DBA-7D4E-99EF-DA7217185BCB}"/>
              </a:ext>
            </a:extLst>
          </p:cNvPr>
          <p:cNvGrpSpPr/>
          <p:nvPr/>
        </p:nvGrpSpPr>
        <p:grpSpPr>
          <a:xfrm>
            <a:off x="637352" y="4155768"/>
            <a:ext cx="5443582" cy="437626"/>
            <a:chOff x="637352" y="4146520"/>
            <a:chExt cx="4655039" cy="374232"/>
          </a:xfrm>
        </p:grpSpPr>
        <p:pic>
          <p:nvPicPr>
            <p:cNvPr id="13" name="Picture 12">
              <a:extLst>
                <a:ext uri="{FF2B5EF4-FFF2-40B4-BE49-F238E27FC236}">
                  <a16:creationId xmlns:a16="http://schemas.microsoft.com/office/drawing/2014/main" id="{B6B178FF-0599-EE47-87CC-AB389EA106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352" y="4146520"/>
              <a:ext cx="2486280" cy="374232"/>
            </a:xfrm>
            <a:prstGeom prst="rect">
              <a:avLst/>
            </a:prstGeom>
          </p:spPr>
        </p:pic>
        <p:pic>
          <p:nvPicPr>
            <p:cNvPr id="15" name="Picture 14">
              <a:extLst>
                <a:ext uri="{FF2B5EF4-FFF2-40B4-BE49-F238E27FC236}">
                  <a16:creationId xmlns:a16="http://schemas.microsoft.com/office/drawing/2014/main" id="{607A7216-9175-754E-AEB2-CEA7D03B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1992" y="4183336"/>
              <a:ext cx="1320399" cy="300601"/>
            </a:xfrm>
            <a:prstGeom prst="rect">
              <a:avLst/>
            </a:prstGeom>
          </p:spPr>
        </p:pic>
      </p:grpSp>
      <p:grpSp>
        <p:nvGrpSpPr>
          <p:cNvPr id="22" name="Group 21">
            <a:extLst>
              <a:ext uri="{FF2B5EF4-FFF2-40B4-BE49-F238E27FC236}">
                <a16:creationId xmlns:a16="http://schemas.microsoft.com/office/drawing/2014/main" id="{2D8E185A-7168-954C-9871-4625C6CF05DE}"/>
              </a:ext>
            </a:extLst>
          </p:cNvPr>
          <p:cNvGrpSpPr/>
          <p:nvPr/>
        </p:nvGrpSpPr>
        <p:grpSpPr>
          <a:xfrm>
            <a:off x="294903" y="785137"/>
            <a:ext cx="2543413" cy="1993991"/>
            <a:chOff x="229718" y="4030959"/>
            <a:chExt cx="2543413" cy="1993991"/>
          </a:xfrm>
        </p:grpSpPr>
        <p:sp>
          <p:nvSpPr>
            <p:cNvPr id="23" name="TextBox 22">
              <a:extLst>
                <a:ext uri="{FF2B5EF4-FFF2-40B4-BE49-F238E27FC236}">
                  <a16:creationId xmlns:a16="http://schemas.microsoft.com/office/drawing/2014/main" id="{7923B3B8-8EF0-624F-90E8-F2E052186AAD}"/>
                </a:ext>
              </a:extLst>
            </p:cNvPr>
            <p:cNvSpPr txBox="1"/>
            <p:nvPr/>
          </p:nvSpPr>
          <p:spPr>
            <a:xfrm>
              <a:off x="465487" y="4030959"/>
              <a:ext cx="2133600" cy="707886"/>
            </a:xfrm>
            <a:prstGeom prst="rect">
              <a:avLst/>
            </a:prstGeom>
            <a:noFill/>
          </p:spPr>
          <p:txBody>
            <a:bodyPr wrap="square" rtlCol="0">
              <a:spAutoFit/>
            </a:bodyPr>
            <a:lstStyle/>
            <a:p>
              <a:pPr algn="ctr"/>
              <a:r>
                <a:rPr lang="en-US" sz="4000" b="1" dirty="0">
                  <a:solidFill>
                    <a:schemeClr val="bg1"/>
                  </a:solidFill>
                  <a:latin typeface="Arial Black" charset="0"/>
                  <a:ea typeface="Arial Black" charset="0"/>
                  <a:cs typeface="Arial Black" charset="0"/>
                </a:rPr>
                <a:t>20+</a:t>
              </a:r>
              <a:endParaRPr lang="en-US" sz="4000" b="1" dirty="0">
                <a:solidFill>
                  <a:schemeClr val="bg1"/>
                </a:solidFill>
              </a:endParaRPr>
            </a:p>
          </p:txBody>
        </p:sp>
        <p:sp>
          <p:nvSpPr>
            <p:cNvPr id="24" name="TextBox 23">
              <a:extLst>
                <a:ext uri="{FF2B5EF4-FFF2-40B4-BE49-F238E27FC236}">
                  <a16:creationId xmlns:a16="http://schemas.microsoft.com/office/drawing/2014/main" id="{A1DFE4EE-4FA3-D04D-A09A-AA70CE376464}"/>
                </a:ext>
              </a:extLst>
            </p:cNvPr>
            <p:cNvSpPr txBox="1"/>
            <p:nvPr/>
          </p:nvSpPr>
          <p:spPr>
            <a:xfrm>
              <a:off x="229718" y="4947732"/>
              <a:ext cx="2543413" cy="1077218"/>
            </a:xfrm>
            <a:prstGeom prst="rect">
              <a:avLst/>
            </a:prstGeom>
            <a:noFill/>
          </p:spPr>
          <p:txBody>
            <a:bodyPr wrap="square" rtlCol="0">
              <a:spAutoFit/>
            </a:bodyPr>
            <a:lstStyle/>
            <a:p>
              <a:pPr algn="ctr"/>
              <a:r>
                <a:rPr lang="en-US" sz="1600" b="1" dirty="0">
                  <a:solidFill>
                    <a:schemeClr val="bg1"/>
                  </a:solidFill>
                  <a:latin typeface="Arial" charset="0"/>
                  <a:ea typeface="Arial" charset="0"/>
                  <a:cs typeface="Arial" charset="0"/>
                </a:rPr>
                <a:t>Our SME’s have an average of 20 years industry/training experience</a:t>
              </a:r>
              <a:endParaRPr lang="en-US" sz="1600" b="1" dirty="0">
                <a:solidFill>
                  <a:schemeClr val="bg1"/>
                </a:solidFill>
              </a:endParaRPr>
            </a:p>
          </p:txBody>
        </p:sp>
        <p:cxnSp>
          <p:nvCxnSpPr>
            <p:cNvPr id="25" name="Straight Connector 24">
              <a:extLst>
                <a:ext uri="{FF2B5EF4-FFF2-40B4-BE49-F238E27FC236}">
                  <a16:creationId xmlns:a16="http://schemas.microsoft.com/office/drawing/2014/main" id="{7ADE8349-774F-4B47-9E3A-F96E28CC84F1}"/>
                </a:ext>
              </a:extLst>
            </p:cNvPr>
            <p:cNvCxnSpPr>
              <a:cxnSpLocks/>
            </p:cNvCxnSpPr>
            <p:nvPr/>
          </p:nvCxnSpPr>
          <p:spPr>
            <a:xfrm>
              <a:off x="572167" y="4798377"/>
              <a:ext cx="1920240" cy="0"/>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872A97C8-1178-5C4D-95B4-17BFE52E467A}"/>
              </a:ext>
            </a:extLst>
          </p:cNvPr>
          <p:cNvCxnSpPr>
            <a:cxnSpLocks/>
          </p:cNvCxnSpPr>
          <p:nvPr/>
        </p:nvCxnSpPr>
        <p:spPr>
          <a:xfrm>
            <a:off x="2838329" y="964369"/>
            <a:ext cx="0" cy="1814759"/>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D4D3D80-D8B3-440E-89DB-7606AEBF1226}"/>
              </a:ext>
            </a:extLst>
          </p:cNvPr>
          <p:cNvPicPr>
            <a:picLocks noChangeAspect="1"/>
          </p:cNvPicPr>
          <p:nvPr/>
        </p:nvPicPr>
        <p:blipFill rotWithShape="1">
          <a:blip r:embed="rId6"/>
          <a:srcRect t="1" b="7826"/>
          <a:stretch/>
        </p:blipFill>
        <p:spPr>
          <a:xfrm>
            <a:off x="6855707" y="3814197"/>
            <a:ext cx="2027414" cy="1051168"/>
          </a:xfrm>
          <a:prstGeom prst="rect">
            <a:avLst/>
          </a:prstGeom>
        </p:spPr>
      </p:pic>
      <p:pic>
        <p:nvPicPr>
          <p:cNvPr id="1030" name="Picture 6" descr="Related image">
            <a:extLst>
              <a:ext uri="{FF2B5EF4-FFF2-40B4-BE49-F238E27FC236}">
                <a16:creationId xmlns:a16="http://schemas.microsoft.com/office/drawing/2014/main" id="{8520B7ED-EA5A-4F12-B7DB-4022C31B45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3600" y="4013397"/>
            <a:ext cx="1854386" cy="5922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0B8AF71-91F8-4B24-A3A1-85C97495DC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404" y="5039361"/>
            <a:ext cx="1059230" cy="4731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us army navy logo png">
            <a:extLst>
              <a:ext uri="{FF2B5EF4-FFF2-40B4-BE49-F238E27FC236}">
                <a16:creationId xmlns:a16="http://schemas.microsoft.com/office/drawing/2014/main" id="{DE482C4C-4D3D-4EC3-9DA5-C3E8B7433E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6724" y="4738365"/>
            <a:ext cx="1177298" cy="11772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kimberly clark png logo">
            <a:extLst>
              <a:ext uri="{FF2B5EF4-FFF2-40B4-BE49-F238E27FC236}">
                <a16:creationId xmlns:a16="http://schemas.microsoft.com/office/drawing/2014/main" id="{13794B2B-2CA4-473A-8B4E-9DF31119F3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4417" y="4833952"/>
            <a:ext cx="1414183" cy="10053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shell png logo">
            <a:extLst>
              <a:ext uri="{FF2B5EF4-FFF2-40B4-BE49-F238E27FC236}">
                <a16:creationId xmlns:a16="http://schemas.microsoft.com/office/drawing/2014/main" id="{F18C9070-27AB-41E8-AE72-C47D85D64AD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0711" b="16058"/>
          <a:stretch/>
        </p:blipFill>
        <p:spPr bwMode="auto">
          <a:xfrm>
            <a:off x="5613400" y="5082133"/>
            <a:ext cx="1633927" cy="68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5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3EFFF-DE88-0845-8E54-8D64E1FEEDE6}"/>
              </a:ext>
            </a:extLst>
          </p:cNvPr>
          <p:cNvSpPr>
            <a:spLocks noGrp="1"/>
          </p:cNvSpPr>
          <p:nvPr>
            <p:ph type="title"/>
          </p:nvPr>
        </p:nvSpPr>
        <p:spPr/>
        <p:txBody>
          <a:bodyPr>
            <a:noAutofit/>
          </a:bodyPr>
          <a:lstStyle/>
          <a:p>
            <a:r>
              <a:rPr lang="en-US" dirty="0">
                <a:latin typeface="Arial Black" charset="0"/>
                <a:ea typeface="Arial Black" charset="0"/>
                <a:cs typeface="Arial Black" charset="0"/>
              </a:rPr>
              <a:t>WHO ARE WE?</a:t>
            </a:r>
            <a:br>
              <a:rPr lang="en-US" dirty="0">
                <a:latin typeface="Arial Black" charset="0"/>
                <a:ea typeface="Arial Black" charset="0"/>
                <a:cs typeface="Arial Black" charset="0"/>
              </a:rPr>
            </a:br>
            <a:endParaRPr lang="en-US" dirty="0"/>
          </a:p>
        </p:txBody>
      </p:sp>
      <p:sp>
        <p:nvSpPr>
          <p:cNvPr id="4" name="Text Placeholder 3">
            <a:extLst>
              <a:ext uri="{FF2B5EF4-FFF2-40B4-BE49-F238E27FC236}">
                <a16:creationId xmlns:a16="http://schemas.microsoft.com/office/drawing/2014/main" id="{9F145382-331F-4849-B479-41A446194C53}"/>
              </a:ext>
            </a:extLst>
          </p:cNvPr>
          <p:cNvSpPr>
            <a:spLocks noGrp="1"/>
          </p:cNvSpPr>
          <p:nvPr>
            <p:ph type="body" idx="1"/>
          </p:nvPr>
        </p:nvSpPr>
        <p:spPr/>
        <p:txBody>
          <a:bodyPr>
            <a:normAutofit lnSpcReduction="10000"/>
          </a:bodyPr>
          <a:lstStyle/>
          <a:p>
            <a:r>
              <a:rPr lang="en-US" dirty="0">
                <a:latin typeface="Arial" panose="020B0604020202020204" pitchFamily="34" charset="0"/>
                <a:cs typeface="Arial" panose="020B0604020202020204" pitchFamily="34" charset="0"/>
              </a:rPr>
              <a:t>TPC Training is the leader in maintenance, repair, and operator training and troubleshooting, with complete solutions for a 21st century workforce to </a:t>
            </a:r>
            <a:r>
              <a:rPr lang="en-US" b="1" dirty="0">
                <a:latin typeface="Arial" panose="020B0604020202020204" pitchFamily="34" charset="0"/>
                <a:cs typeface="Arial" panose="020B0604020202020204" pitchFamily="34" charset="0"/>
              </a:rPr>
              <a:t>acquire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apply</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adapt</a:t>
            </a:r>
            <a:r>
              <a:rPr lang="en-US" dirty="0">
                <a:latin typeface="Arial" panose="020B0604020202020204" pitchFamily="34" charset="0"/>
                <a:cs typeface="Arial" panose="020B0604020202020204" pitchFamily="34" charset="0"/>
              </a:rPr>
              <a:t> essential technical and safety skills. </a:t>
            </a:r>
            <a:r>
              <a:rPr lang="en-US" dirty="0">
                <a:latin typeface="Arial" panose="020B0604020202020204" pitchFamily="34" charset="0"/>
                <a:ea typeface="Arial" charset="0"/>
                <a:cs typeface="Arial" panose="020B0604020202020204" pitchFamily="34" charset="0"/>
              </a:rPr>
              <a:t>Our solutions include:</a:t>
            </a:r>
          </a:p>
          <a:p>
            <a:endParaRPr lang="en-US" dirty="0">
              <a:latin typeface="Arial" panose="020B0604020202020204" pitchFamily="34" charset="0"/>
              <a:ea typeface="Arial" charset="0"/>
              <a:cs typeface="Arial" panose="020B0604020202020204" pitchFamily="34" charset="0"/>
            </a:endParaRPr>
          </a:p>
          <a:p>
            <a:pPr marL="285750" indent="-285750">
              <a:spcBef>
                <a:spcPts val="600"/>
              </a:spcBef>
              <a:buFont typeface="Arial"/>
              <a:buChar char="•"/>
            </a:pPr>
            <a:r>
              <a:rPr lang="en-US" b="1" dirty="0">
                <a:latin typeface="Arial" panose="020B0604020202020204" pitchFamily="34" charset="0"/>
                <a:ea typeface="Arial" charset="0"/>
                <a:cs typeface="Arial" panose="020B0604020202020204" pitchFamily="34" charset="0"/>
              </a:rPr>
              <a:t>Instructor-led training</a:t>
            </a:r>
            <a:r>
              <a:rPr lang="en-US" dirty="0">
                <a:latin typeface="Arial" panose="020B0604020202020204" pitchFamily="34" charset="0"/>
                <a:ea typeface="Arial" charset="0"/>
                <a:cs typeface="Arial" panose="020B0604020202020204" pitchFamily="34" charset="0"/>
              </a:rPr>
              <a:t>, with more than 2,000 annual classes in seminar, onsite, and virtual formats.</a:t>
            </a:r>
          </a:p>
          <a:p>
            <a:pPr marL="285750" indent="-285750">
              <a:spcBef>
                <a:spcPts val="600"/>
              </a:spcBef>
              <a:buFont typeface="Arial"/>
              <a:buChar char="•"/>
            </a:pPr>
            <a:r>
              <a:rPr lang="en-US" b="1" dirty="0">
                <a:latin typeface="Arial" panose="020B0604020202020204" pitchFamily="34" charset="0"/>
                <a:ea typeface="Arial" charset="0"/>
                <a:cs typeface="Arial" panose="020B0604020202020204" pitchFamily="34" charset="0"/>
              </a:rPr>
              <a:t>Online training</a:t>
            </a:r>
            <a:r>
              <a:rPr lang="en-US" dirty="0">
                <a:latin typeface="Arial" panose="020B0604020202020204" pitchFamily="34" charset="0"/>
                <a:ea typeface="Arial" charset="0"/>
                <a:cs typeface="Arial" panose="020B0604020202020204" pitchFamily="34" charset="0"/>
              </a:rPr>
              <a:t>, wit</a:t>
            </a:r>
            <a:r>
              <a:rPr lang="en-US" dirty="0">
                <a:latin typeface="Arial" panose="020B0604020202020204" pitchFamily="34" charset="0"/>
                <a:cs typeface="Arial" panose="020B0604020202020204" pitchFamily="34" charset="0"/>
              </a:rPr>
              <a:t>h 1,000+ technical courses and hands-on simulations managed through FUSION, an industry-leading Learning Management System.</a:t>
            </a:r>
          </a:p>
          <a:p>
            <a:pPr marL="285750" indent="-285750">
              <a:spcBef>
                <a:spcPts val="600"/>
              </a:spcBef>
              <a:buFont typeface="Arial"/>
              <a:buChar char="•"/>
            </a:pPr>
            <a:r>
              <a:rPr lang="en-US" b="1" dirty="0">
                <a:latin typeface="Arial" panose="020B0604020202020204" pitchFamily="34" charset="0"/>
                <a:cs typeface="Arial" panose="020B0604020202020204" pitchFamily="34" charset="0"/>
              </a:rPr>
              <a:t>Operator Performance Tools</a:t>
            </a:r>
            <a:r>
              <a:rPr lang="en-US" dirty="0">
                <a:latin typeface="Arial" panose="020B0604020202020204" pitchFamily="34" charset="0"/>
                <a:cs typeface="Arial" panose="020B0604020202020204" pitchFamily="34" charset="0"/>
              </a:rPr>
              <a:t>, with customized, just-in-time operator and maintenance training on a mobile platform. </a:t>
            </a:r>
          </a:p>
          <a:p>
            <a:pPr marL="285750" indent="-285750">
              <a:spcBef>
                <a:spcPts val="600"/>
              </a:spcBef>
              <a:buFont typeface="Arial"/>
              <a:buChar char="•"/>
            </a:pPr>
            <a:r>
              <a:rPr lang="en-US" b="1" dirty="0">
                <a:latin typeface="Arial" panose="020B0604020202020204" pitchFamily="34" charset="0"/>
                <a:cs typeface="Arial" panose="020B0604020202020204" pitchFamily="34" charset="0"/>
              </a:rPr>
              <a:t>Workforce Management Software</a:t>
            </a:r>
          </a:p>
          <a:p>
            <a:pPr marL="285750" indent="-285750">
              <a:spcBef>
                <a:spcPts val="600"/>
              </a:spcBef>
              <a:buFont typeface="Arial"/>
              <a:buChar char="•"/>
            </a:pPr>
            <a:r>
              <a:rPr lang="en-US" b="1" dirty="0">
                <a:latin typeface="Arial" panose="020B0604020202020204" pitchFamily="34" charset="0"/>
                <a:cs typeface="Arial" panose="020B0604020202020204" pitchFamily="34" charset="0"/>
              </a:rPr>
              <a:t>Mobile Verifications &amp; Audits</a:t>
            </a:r>
            <a:r>
              <a:rPr lang="en-US"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285750" indent="-285750">
              <a:spcBef>
                <a:spcPts val="600"/>
              </a:spcBef>
              <a:buFont typeface="Arial"/>
              <a:buChar char="•"/>
            </a:pPr>
            <a:r>
              <a:rPr lang="en-US" b="1" dirty="0">
                <a:latin typeface="Arial" panose="020B0604020202020204" pitchFamily="34" charset="0"/>
                <a:cs typeface="Arial" panose="020B0604020202020204" pitchFamily="34" charset="0"/>
              </a:rPr>
              <a:t>Continuing Education</a:t>
            </a:r>
            <a:endParaRPr lang="en-US" dirty="0">
              <a:latin typeface="Arial" panose="020B0604020202020204" pitchFamily="34" charset="0"/>
              <a:cs typeface="Arial" panose="020B0604020202020204" pitchFamily="34" charset="0"/>
            </a:endParaRPr>
          </a:p>
          <a:p>
            <a:endParaRPr lang="en-US" dirty="0"/>
          </a:p>
        </p:txBody>
      </p:sp>
      <p:pic>
        <p:nvPicPr>
          <p:cNvPr id="8" name="Picture 7">
            <a:extLst>
              <a:ext uri="{FF2B5EF4-FFF2-40B4-BE49-F238E27FC236}">
                <a16:creationId xmlns:a16="http://schemas.microsoft.com/office/drawing/2014/main" id="{A68153AB-CF01-9242-A134-15E5C1A69F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3909" y="-1"/>
            <a:ext cx="4058091" cy="6858001"/>
          </a:xfrm>
          <a:prstGeom prst="rect">
            <a:avLst/>
          </a:prstGeom>
        </p:spPr>
      </p:pic>
    </p:spTree>
    <p:extLst>
      <p:ext uri="{BB962C8B-B14F-4D97-AF65-F5344CB8AC3E}">
        <p14:creationId xmlns:p14="http://schemas.microsoft.com/office/powerpoint/2010/main" val="371487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FE4B0E-F282-2F4B-9C9F-1D0CF288AC37}"/>
              </a:ext>
            </a:extLst>
          </p:cNvPr>
          <p:cNvPicPr>
            <a:picLocks noChangeAspect="1"/>
          </p:cNvPicPr>
          <p:nvPr/>
        </p:nvPicPr>
        <p:blipFill>
          <a:blip r:embed="rId3"/>
          <a:stretch>
            <a:fillRect/>
          </a:stretch>
        </p:blipFill>
        <p:spPr>
          <a:xfrm>
            <a:off x="6416844" y="598085"/>
            <a:ext cx="5433257" cy="4491738"/>
          </a:xfrm>
          <a:prstGeom prst="rect">
            <a:avLst/>
          </a:prstGeom>
          <a:ln>
            <a:noFill/>
          </a:ln>
          <a:effectLst/>
        </p:spPr>
      </p:pic>
      <p:sp>
        <p:nvSpPr>
          <p:cNvPr id="9" name="TextBox 8">
            <a:extLst>
              <a:ext uri="{FF2B5EF4-FFF2-40B4-BE49-F238E27FC236}">
                <a16:creationId xmlns:a16="http://schemas.microsoft.com/office/drawing/2014/main" id="{D8CCC28A-813B-3C40-A45B-2A770326C26E}"/>
              </a:ext>
            </a:extLst>
          </p:cNvPr>
          <p:cNvSpPr txBox="1"/>
          <p:nvPr/>
        </p:nvSpPr>
        <p:spPr>
          <a:xfrm>
            <a:off x="529389" y="382932"/>
            <a:ext cx="6925366" cy="492443"/>
          </a:xfrm>
          <a:prstGeom prst="rect">
            <a:avLst/>
          </a:prstGeom>
          <a:noFill/>
        </p:spPr>
        <p:txBody>
          <a:bodyPr wrap="square" rtlCol="0">
            <a:spAutoFit/>
          </a:bodyPr>
          <a:lstStyle/>
          <a:p>
            <a:r>
              <a:rPr lang="en-US" sz="2600" b="1" dirty="0">
                <a:solidFill>
                  <a:srgbClr val="189AD4"/>
                </a:solidFill>
                <a:latin typeface="Arial Black" charset="0"/>
                <a:ea typeface="Arial Black" charset="0"/>
                <a:cs typeface="Arial Black" charset="0"/>
              </a:rPr>
              <a:t>Skills Shortage 2015-2025</a:t>
            </a:r>
            <a:endParaRPr lang="en-US" sz="2600" b="1" dirty="0">
              <a:solidFill>
                <a:srgbClr val="189AD4"/>
              </a:solidFill>
            </a:endParaRPr>
          </a:p>
        </p:txBody>
      </p:sp>
      <p:sp>
        <p:nvSpPr>
          <p:cNvPr id="10" name="TextBox 9">
            <a:extLst>
              <a:ext uri="{FF2B5EF4-FFF2-40B4-BE49-F238E27FC236}">
                <a16:creationId xmlns:a16="http://schemas.microsoft.com/office/drawing/2014/main" id="{FE7E1A50-5FC0-EC40-BA5E-3C0039E1DCBF}"/>
              </a:ext>
            </a:extLst>
          </p:cNvPr>
          <p:cNvSpPr txBox="1"/>
          <p:nvPr/>
        </p:nvSpPr>
        <p:spPr>
          <a:xfrm>
            <a:off x="529389" y="966310"/>
            <a:ext cx="5245769" cy="5078313"/>
          </a:xfrm>
          <a:prstGeom prst="rect">
            <a:avLst/>
          </a:prstGeom>
          <a:noFill/>
        </p:spPr>
        <p:txBody>
          <a:bodyPr wrap="square" rIns="0" rtlCol="0">
            <a:spAutoFit/>
          </a:bodyPr>
          <a:lstStyle/>
          <a:p>
            <a:pPr marL="285750" indent="-285750">
              <a:buSzPct val="125000"/>
              <a:buFont typeface="Arial" charset="0"/>
              <a:buChar char="•"/>
            </a:pPr>
            <a:r>
              <a:rPr lang="en-US" dirty="0">
                <a:latin typeface="Arial" panose="020B0604020202020204" pitchFamily="34" charset="0"/>
                <a:cs typeface="Arial" panose="020B0604020202020204" pitchFamily="34" charset="0"/>
              </a:rPr>
              <a:t>2.7 million workers will retire in the next ten years (2015-2025).</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5750" indent="-285750">
              <a:buSzPct val="125000"/>
              <a:buFont typeface="Arial" charset="0"/>
              <a:buChar char="•"/>
            </a:pPr>
            <a:r>
              <a:rPr lang="en-US" dirty="0">
                <a:latin typeface="Arial" panose="020B0604020202020204" pitchFamily="34" charset="0"/>
                <a:cs typeface="Arial" panose="020B0604020202020204" pitchFamily="34" charset="0"/>
              </a:rPr>
              <a:t>Expanding U.S. manufacturing operations will need an additional 700,000 workers.</a:t>
            </a:r>
          </a:p>
          <a:p>
            <a:pPr marL="285750" indent="-285750">
              <a:buSzPct val="125000"/>
              <a:buFont typeface="Arial" charset="0"/>
              <a:buChar char="•"/>
            </a:pPr>
            <a:endParaRPr lang="en-US" dirty="0">
              <a:latin typeface="Arial" panose="020B0604020202020204" pitchFamily="34" charset="0"/>
              <a:cs typeface="Arial" panose="020B0604020202020204" pitchFamily="34" charset="0"/>
            </a:endParaRPr>
          </a:p>
          <a:p>
            <a:pPr marL="285750" indent="-285750">
              <a:buSzPct val="125000"/>
              <a:buFont typeface="Arial" charset="0"/>
              <a:buChar char="•"/>
            </a:pPr>
            <a:r>
              <a:rPr lang="en-US" dirty="0">
                <a:latin typeface="Arial" panose="020B0604020202020204" pitchFamily="34" charset="0"/>
                <a:cs typeface="Arial" panose="020B0604020202020204" pitchFamily="34" charset="0"/>
              </a:rPr>
              <a:t>Total of 3.4 million manufacturing workers are likely to be needed over next ten years. </a:t>
            </a:r>
          </a:p>
          <a:p>
            <a:pPr marL="285750" indent="-285750">
              <a:buSzPct val="125000"/>
              <a:buFont typeface="Arial" charset="0"/>
              <a:buChar char="•"/>
            </a:pPr>
            <a:endParaRPr lang="en-US" dirty="0">
              <a:latin typeface="Arial" panose="020B0604020202020204" pitchFamily="34" charset="0"/>
              <a:cs typeface="Arial" panose="020B0604020202020204" pitchFamily="34" charset="0"/>
            </a:endParaRPr>
          </a:p>
          <a:p>
            <a:pPr marL="285750" indent="-285750">
              <a:buSzPct val="125000"/>
              <a:buFont typeface="Arial" charset="0"/>
              <a:buChar char="•"/>
            </a:pPr>
            <a:r>
              <a:rPr lang="en-US" dirty="0">
                <a:latin typeface="Arial" panose="020B0604020202020204" pitchFamily="34" charset="0"/>
                <a:cs typeface="Arial" panose="020B0604020202020204" pitchFamily="34" charset="0"/>
              </a:rPr>
              <a:t>Only 1.4 million jobs are likely to be filled, leaving 2 million jobs unfilled. </a:t>
            </a:r>
          </a:p>
          <a:p>
            <a:pPr marL="285750" indent="-285750">
              <a:buSzPct val="125000"/>
              <a:buFont typeface="Arial" charset="0"/>
              <a:buChar char="•"/>
            </a:pPr>
            <a:endParaRPr lang="en-US" dirty="0">
              <a:latin typeface="Arial" panose="020B0604020202020204" pitchFamily="34" charset="0"/>
              <a:cs typeface="Arial" panose="020B0604020202020204" pitchFamily="34" charset="0"/>
            </a:endParaRPr>
          </a:p>
          <a:p>
            <a:pPr marL="285750" indent="-285750">
              <a:buSzPct val="125000"/>
              <a:buFont typeface="Arial" charset="0"/>
              <a:buChar char="•"/>
            </a:pPr>
            <a:r>
              <a:rPr lang="en-US" dirty="0">
                <a:latin typeface="Arial" panose="020B0604020202020204" pitchFamily="34" charset="0"/>
                <a:cs typeface="Arial" panose="020B0604020202020204" pitchFamily="34" charset="0"/>
              </a:rPr>
              <a:t>The average estimate among the 84% of polled manufacturing executives who thought there was a talent shortage was that 6 out of 10 open skilled production positions remain vacant due to talent shortage.</a:t>
            </a:r>
          </a:p>
          <a:p>
            <a:endParaRPr lang="en-US" dirty="0"/>
          </a:p>
        </p:txBody>
      </p:sp>
      <p:sp>
        <p:nvSpPr>
          <p:cNvPr id="12" name="TextBox 11">
            <a:extLst>
              <a:ext uri="{FF2B5EF4-FFF2-40B4-BE49-F238E27FC236}">
                <a16:creationId xmlns:a16="http://schemas.microsoft.com/office/drawing/2014/main" id="{22C2F431-5A8E-3A40-81DE-651AF1865EDF}"/>
              </a:ext>
            </a:extLst>
          </p:cNvPr>
          <p:cNvSpPr txBox="1"/>
          <p:nvPr/>
        </p:nvSpPr>
        <p:spPr>
          <a:xfrm>
            <a:off x="6315765" y="5235094"/>
            <a:ext cx="5534336" cy="461665"/>
          </a:xfrm>
          <a:prstGeom prst="rect">
            <a:avLst/>
          </a:prstGeom>
          <a:noFill/>
        </p:spPr>
        <p:txBody>
          <a:bodyPr wrap="square" lIns="182880" rIns="365760" rtlCol="0">
            <a:spAutoFit/>
          </a:bodyPr>
          <a:lstStyle/>
          <a:p>
            <a:pPr marL="0" lvl="1"/>
            <a:r>
              <a:rPr lang="en-US" sz="1200" b="1" dirty="0">
                <a:latin typeface="Arial" panose="020B0604020202020204" pitchFamily="34" charset="0"/>
                <a:cs typeface="Arial" panose="020B0604020202020204" pitchFamily="34" charset="0"/>
              </a:rPr>
              <a:t>Data Source —Deloitte: The skills gap in U.S. manufacturing. 2015 and beyond. Published: 2015</a:t>
            </a:r>
          </a:p>
        </p:txBody>
      </p:sp>
    </p:spTree>
    <p:extLst>
      <p:ext uri="{BB962C8B-B14F-4D97-AF65-F5344CB8AC3E}">
        <p14:creationId xmlns:p14="http://schemas.microsoft.com/office/powerpoint/2010/main" val="172148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7D6D6ABB-F673-2249-9CE9-6A0D2B78B9F9}"/>
              </a:ext>
            </a:extLst>
          </p:cNvPr>
          <p:cNvSpPr/>
          <p:nvPr/>
        </p:nvSpPr>
        <p:spPr>
          <a:xfrm flipV="1">
            <a:off x="0" y="-6"/>
            <a:ext cx="12192000" cy="1490072"/>
          </a:xfrm>
          <a:prstGeom prst="rect">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FBEB58-9032-9941-9494-DCAA5E3C75F1}"/>
              </a:ext>
            </a:extLst>
          </p:cNvPr>
          <p:cNvSpPr/>
          <p:nvPr/>
        </p:nvSpPr>
        <p:spPr>
          <a:xfrm>
            <a:off x="16072" y="342382"/>
            <a:ext cx="12175928" cy="769441"/>
          </a:xfrm>
          <a:prstGeom prst="rect">
            <a:avLst/>
          </a:prstGeom>
        </p:spPr>
        <p:txBody>
          <a:bodyPr wrap="square">
            <a:spAutoFit/>
          </a:bodyPr>
          <a:lstStyle/>
          <a:p>
            <a:pPr algn="ctr"/>
            <a:r>
              <a:rPr lang="en-US" sz="2200" b="1" dirty="0">
                <a:solidFill>
                  <a:schemeClr val="bg1"/>
                </a:solidFill>
                <a:latin typeface="Arial" panose="020B0604020202020204" pitchFamily="34" charset="0"/>
                <a:cs typeface="Arial" panose="020B0604020202020204" pitchFamily="34" charset="0"/>
              </a:rPr>
              <a:t>The TPC approach is one of continuous engagement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across all moments of learning need</a:t>
            </a:r>
          </a:p>
        </p:txBody>
      </p:sp>
      <p:grpSp>
        <p:nvGrpSpPr>
          <p:cNvPr id="59" name="Group 58">
            <a:extLst>
              <a:ext uri="{FF2B5EF4-FFF2-40B4-BE49-F238E27FC236}">
                <a16:creationId xmlns:a16="http://schemas.microsoft.com/office/drawing/2014/main" id="{E87343FF-8B56-EA48-A11F-97B255893E4F}"/>
              </a:ext>
            </a:extLst>
          </p:cNvPr>
          <p:cNvGrpSpPr/>
          <p:nvPr/>
        </p:nvGrpSpPr>
        <p:grpSpPr>
          <a:xfrm>
            <a:off x="2240430" y="1832454"/>
            <a:ext cx="7240693" cy="4099279"/>
            <a:chOff x="2240430" y="1474378"/>
            <a:chExt cx="7540648" cy="4269097"/>
          </a:xfrm>
        </p:grpSpPr>
        <p:sp>
          <p:nvSpPr>
            <p:cNvPr id="5" name="Left-Right Arrow 36">
              <a:extLst>
                <a:ext uri="{FF2B5EF4-FFF2-40B4-BE49-F238E27FC236}">
                  <a16:creationId xmlns:a16="http://schemas.microsoft.com/office/drawing/2014/main" id="{EA2049CD-93A8-CD46-9334-0462E1799262}"/>
                </a:ext>
              </a:extLst>
            </p:cNvPr>
            <p:cNvSpPr/>
            <p:nvPr/>
          </p:nvSpPr>
          <p:spPr>
            <a:xfrm>
              <a:off x="2984043" y="3875238"/>
              <a:ext cx="6797035" cy="448969"/>
            </a:xfrm>
            <a:prstGeom prst="leftRightArrow">
              <a:avLst/>
            </a:prstGeom>
            <a:solidFill>
              <a:srgbClr val="189A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INSTRUCTOR LED TRAINING</a:t>
              </a:r>
            </a:p>
          </p:txBody>
        </p:sp>
        <p:sp>
          <p:nvSpPr>
            <p:cNvPr id="6" name="Left-Right Arrow 37">
              <a:extLst>
                <a:ext uri="{FF2B5EF4-FFF2-40B4-BE49-F238E27FC236}">
                  <a16:creationId xmlns:a16="http://schemas.microsoft.com/office/drawing/2014/main" id="{34E3EDC0-B1BE-134B-8CCE-7BC414507A05}"/>
                </a:ext>
              </a:extLst>
            </p:cNvPr>
            <p:cNvSpPr/>
            <p:nvPr/>
          </p:nvSpPr>
          <p:spPr>
            <a:xfrm>
              <a:off x="2984043" y="4348327"/>
              <a:ext cx="6797035" cy="448969"/>
            </a:xfrm>
            <a:prstGeom prst="leftRightArrow">
              <a:avLst/>
            </a:prstGeom>
            <a:solidFill>
              <a:srgbClr val="189A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ONLINE</a:t>
              </a:r>
            </a:p>
          </p:txBody>
        </p:sp>
        <p:sp>
          <p:nvSpPr>
            <p:cNvPr id="7" name="Left-Right Arrow 38">
              <a:extLst>
                <a:ext uri="{FF2B5EF4-FFF2-40B4-BE49-F238E27FC236}">
                  <a16:creationId xmlns:a16="http://schemas.microsoft.com/office/drawing/2014/main" id="{8D5E04D1-FE10-1F4A-947E-A6EC514B6CE4}"/>
                </a:ext>
              </a:extLst>
            </p:cNvPr>
            <p:cNvSpPr/>
            <p:nvPr/>
          </p:nvSpPr>
          <p:spPr>
            <a:xfrm>
              <a:off x="5165176" y="4821416"/>
              <a:ext cx="3494979" cy="448969"/>
            </a:xfrm>
            <a:prstGeom prst="leftRightArrow">
              <a:avLst/>
            </a:prstGeom>
            <a:solidFill>
              <a:srgbClr val="189AD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OJT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ASSESSMENT</a:t>
              </a:r>
            </a:p>
          </p:txBody>
        </p:sp>
        <p:sp>
          <p:nvSpPr>
            <p:cNvPr id="8" name="Left-Right Arrow 7">
              <a:extLst>
                <a:ext uri="{FF2B5EF4-FFF2-40B4-BE49-F238E27FC236}">
                  <a16:creationId xmlns:a16="http://schemas.microsoft.com/office/drawing/2014/main" id="{F6AF85AC-9A1E-E344-8C51-04B0F4B3A569}"/>
                </a:ext>
              </a:extLst>
            </p:cNvPr>
            <p:cNvSpPr/>
            <p:nvPr/>
          </p:nvSpPr>
          <p:spPr>
            <a:xfrm>
              <a:off x="6194122" y="5294506"/>
              <a:ext cx="3517492" cy="448969"/>
            </a:xfrm>
            <a:prstGeom prst="leftRightArrow">
              <a:avLst/>
            </a:prstGeom>
            <a:solidFill>
              <a:srgbClr val="189AD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OPERATE</a:t>
              </a:r>
            </a:p>
          </p:txBody>
        </p:sp>
        <p:grpSp>
          <p:nvGrpSpPr>
            <p:cNvPr id="9" name="Group 8">
              <a:extLst>
                <a:ext uri="{FF2B5EF4-FFF2-40B4-BE49-F238E27FC236}">
                  <a16:creationId xmlns:a16="http://schemas.microsoft.com/office/drawing/2014/main" id="{996036FC-8CD3-644D-8B87-BD85322DA55B}"/>
                </a:ext>
              </a:extLst>
            </p:cNvPr>
            <p:cNvGrpSpPr/>
            <p:nvPr/>
          </p:nvGrpSpPr>
          <p:grpSpPr>
            <a:xfrm>
              <a:off x="2240430" y="1474378"/>
              <a:ext cx="7540648" cy="2448657"/>
              <a:chOff x="2066051" y="3494795"/>
              <a:chExt cx="7761281" cy="2812662"/>
            </a:xfrm>
          </p:grpSpPr>
          <p:grpSp>
            <p:nvGrpSpPr>
              <p:cNvPr id="10" name="Group 9">
                <a:extLst>
                  <a:ext uri="{FF2B5EF4-FFF2-40B4-BE49-F238E27FC236}">
                    <a16:creationId xmlns:a16="http://schemas.microsoft.com/office/drawing/2014/main" id="{7501BD83-A997-8D4B-98A0-E7B097E11E7A}"/>
                  </a:ext>
                </a:extLst>
              </p:cNvPr>
              <p:cNvGrpSpPr/>
              <p:nvPr/>
            </p:nvGrpSpPr>
            <p:grpSpPr>
              <a:xfrm>
                <a:off x="2831422" y="3880664"/>
                <a:ext cx="6970250" cy="1976902"/>
                <a:chOff x="581725" y="3483948"/>
                <a:chExt cx="6138989" cy="1493192"/>
              </a:xfrm>
            </p:grpSpPr>
            <p:sp>
              <p:nvSpPr>
                <p:cNvPr id="23" name="Freeform 50">
                  <a:extLst>
                    <a:ext uri="{FF2B5EF4-FFF2-40B4-BE49-F238E27FC236}">
                      <a16:creationId xmlns:a16="http://schemas.microsoft.com/office/drawing/2014/main" id="{931B1D8B-F93C-214B-9A87-AA30B4372A6D}"/>
                    </a:ext>
                  </a:extLst>
                </p:cNvPr>
                <p:cNvSpPr/>
                <p:nvPr/>
              </p:nvSpPr>
              <p:spPr>
                <a:xfrm>
                  <a:off x="3442449" y="3483948"/>
                  <a:ext cx="3278265" cy="1489295"/>
                </a:xfrm>
                <a:custGeom>
                  <a:avLst/>
                  <a:gdLst>
                    <a:gd name="connsiteX0" fmla="*/ 64146 w 3361246"/>
                    <a:gd name="connsiteY0" fmla="*/ 705522 h 1821531"/>
                    <a:gd name="connsiteX1" fmla="*/ 987847 w 3361246"/>
                    <a:gd name="connsiteY1" fmla="*/ 256553 h 1821531"/>
                    <a:gd name="connsiteX2" fmla="*/ 2514520 w 3361246"/>
                    <a:gd name="connsiteY2" fmla="*/ 0 h 1821531"/>
                    <a:gd name="connsiteX3" fmla="*/ 3335588 w 3361246"/>
                    <a:gd name="connsiteY3" fmla="*/ 12827 h 1821531"/>
                    <a:gd name="connsiteX4" fmla="*/ 3361246 w 3361246"/>
                    <a:gd name="connsiteY4" fmla="*/ 1821531 h 1821531"/>
                    <a:gd name="connsiteX5" fmla="*/ 0 w 3361246"/>
                    <a:gd name="connsiteY5" fmla="*/ 1808703 h 1821531"/>
                    <a:gd name="connsiteX6" fmla="*/ 64146 w 3361246"/>
                    <a:gd name="connsiteY6" fmla="*/ 705522 h 1821531"/>
                    <a:gd name="connsiteX0" fmla="*/ 64146 w 3335588"/>
                    <a:gd name="connsiteY0" fmla="*/ 705522 h 1811842"/>
                    <a:gd name="connsiteX1" fmla="*/ 987847 w 3335588"/>
                    <a:gd name="connsiteY1" fmla="*/ 256553 h 1811842"/>
                    <a:gd name="connsiteX2" fmla="*/ 2514520 w 3335588"/>
                    <a:gd name="connsiteY2" fmla="*/ 0 h 1811842"/>
                    <a:gd name="connsiteX3" fmla="*/ 3335588 w 3335588"/>
                    <a:gd name="connsiteY3" fmla="*/ 12827 h 1811842"/>
                    <a:gd name="connsiteX4" fmla="*/ 3304750 w 3335588"/>
                    <a:gd name="connsiteY4" fmla="*/ 1811842 h 1811842"/>
                    <a:gd name="connsiteX5" fmla="*/ 0 w 3335588"/>
                    <a:gd name="connsiteY5" fmla="*/ 1808703 h 1811842"/>
                    <a:gd name="connsiteX6" fmla="*/ 64146 w 3335588"/>
                    <a:gd name="connsiteY6" fmla="*/ 705522 h 1811842"/>
                    <a:gd name="connsiteX0" fmla="*/ 64146 w 3349948"/>
                    <a:gd name="connsiteY0" fmla="*/ 705522 h 1811842"/>
                    <a:gd name="connsiteX1" fmla="*/ 987847 w 3349948"/>
                    <a:gd name="connsiteY1" fmla="*/ 256553 h 1811842"/>
                    <a:gd name="connsiteX2" fmla="*/ 2514520 w 3349948"/>
                    <a:gd name="connsiteY2" fmla="*/ 0 h 1811842"/>
                    <a:gd name="connsiteX3" fmla="*/ 3335588 w 3349948"/>
                    <a:gd name="connsiteY3" fmla="*/ 12827 h 1811842"/>
                    <a:gd name="connsiteX4" fmla="*/ 3349948 w 3349948"/>
                    <a:gd name="connsiteY4" fmla="*/ 1811842 h 1811842"/>
                    <a:gd name="connsiteX5" fmla="*/ 0 w 3349948"/>
                    <a:gd name="connsiteY5" fmla="*/ 1808703 h 1811842"/>
                    <a:gd name="connsiteX6" fmla="*/ 64146 w 3349948"/>
                    <a:gd name="connsiteY6" fmla="*/ 705522 h 1811842"/>
                    <a:gd name="connsiteX0" fmla="*/ 64146 w 3335588"/>
                    <a:gd name="connsiteY0" fmla="*/ 705522 h 1811842"/>
                    <a:gd name="connsiteX1" fmla="*/ 987847 w 3335588"/>
                    <a:gd name="connsiteY1" fmla="*/ 256553 h 1811842"/>
                    <a:gd name="connsiteX2" fmla="*/ 2514520 w 3335588"/>
                    <a:gd name="connsiteY2" fmla="*/ 0 h 1811842"/>
                    <a:gd name="connsiteX3" fmla="*/ 3335588 w 3335588"/>
                    <a:gd name="connsiteY3" fmla="*/ 12827 h 1811842"/>
                    <a:gd name="connsiteX4" fmla="*/ 3304751 w 3335588"/>
                    <a:gd name="connsiteY4" fmla="*/ 1811842 h 1811842"/>
                    <a:gd name="connsiteX5" fmla="*/ 0 w 3335588"/>
                    <a:gd name="connsiteY5" fmla="*/ 1808703 h 1811842"/>
                    <a:gd name="connsiteX6" fmla="*/ 64146 w 3335588"/>
                    <a:gd name="connsiteY6" fmla="*/ 705522 h 1811842"/>
                    <a:gd name="connsiteX0" fmla="*/ 64146 w 3304751"/>
                    <a:gd name="connsiteY0" fmla="*/ 705522 h 1811842"/>
                    <a:gd name="connsiteX1" fmla="*/ 987847 w 3304751"/>
                    <a:gd name="connsiteY1" fmla="*/ 256553 h 1811842"/>
                    <a:gd name="connsiteX2" fmla="*/ 2514520 w 3304751"/>
                    <a:gd name="connsiteY2" fmla="*/ 0 h 1811842"/>
                    <a:gd name="connsiteX3" fmla="*/ 3301691 w 3304751"/>
                    <a:gd name="connsiteY3" fmla="*/ 12827 h 1811842"/>
                    <a:gd name="connsiteX4" fmla="*/ 3304751 w 3304751"/>
                    <a:gd name="connsiteY4" fmla="*/ 1811842 h 1811842"/>
                    <a:gd name="connsiteX5" fmla="*/ 0 w 3304751"/>
                    <a:gd name="connsiteY5" fmla="*/ 1808703 h 1811842"/>
                    <a:gd name="connsiteX6" fmla="*/ 64146 w 3304751"/>
                    <a:gd name="connsiteY6" fmla="*/ 705522 h 181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4751" h="1811842">
                      <a:moveTo>
                        <a:pt x="64146" y="705522"/>
                      </a:moveTo>
                      <a:lnTo>
                        <a:pt x="987847" y="256553"/>
                      </a:lnTo>
                      <a:lnTo>
                        <a:pt x="2514520" y="0"/>
                      </a:lnTo>
                      <a:lnTo>
                        <a:pt x="3301691" y="12827"/>
                      </a:lnTo>
                      <a:lnTo>
                        <a:pt x="3304751" y="1811842"/>
                      </a:lnTo>
                      <a:lnTo>
                        <a:pt x="0" y="1808703"/>
                      </a:lnTo>
                      <a:lnTo>
                        <a:pt x="64146" y="705522"/>
                      </a:lnTo>
                      <a:close/>
                    </a:path>
                  </a:pathLst>
                </a:custGeom>
                <a:solidFill>
                  <a:srgbClr val="189AD4"/>
                </a:solidFill>
                <a:ln w="9525"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Freeform 51">
                  <a:extLst>
                    <a:ext uri="{FF2B5EF4-FFF2-40B4-BE49-F238E27FC236}">
                      <a16:creationId xmlns:a16="http://schemas.microsoft.com/office/drawing/2014/main" id="{BC9FBA77-5322-454F-B684-A2B82F3E4E5F}"/>
                    </a:ext>
                  </a:extLst>
                </p:cNvPr>
                <p:cNvSpPr/>
                <p:nvPr/>
              </p:nvSpPr>
              <p:spPr>
                <a:xfrm>
                  <a:off x="581725" y="3684351"/>
                  <a:ext cx="4297776" cy="1292789"/>
                </a:xfrm>
                <a:custGeom>
                  <a:avLst/>
                  <a:gdLst>
                    <a:gd name="connsiteX0" fmla="*/ 115463 w 4297776"/>
                    <a:gd name="connsiteY0" fmla="*/ 1475184 h 1577805"/>
                    <a:gd name="connsiteX1" fmla="*/ 795409 w 4297776"/>
                    <a:gd name="connsiteY1" fmla="*/ 1218630 h 1577805"/>
                    <a:gd name="connsiteX2" fmla="*/ 1167456 w 4297776"/>
                    <a:gd name="connsiteY2" fmla="*/ 692695 h 1577805"/>
                    <a:gd name="connsiteX3" fmla="*/ 1680623 w 4297776"/>
                    <a:gd name="connsiteY3" fmla="*/ 51311 h 1577805"/>
                    <a:gd name="connsiteX4" fmla="*/ 2219449 w 4297776"/>
                    <a:gd name="connsiteY4" fmla="*/ 0 h 1577805"/>
                    <a:gd name="connsiteX5" fmla="*/ 2745445 w 4297776"/>
                    <a:gd name="connsiteY5" fmla="*/ 115449 h 1577805"/>
                    <a:gd name="connsiteX6" fmla="*/ 3271442 w 4297776"/>
                    <a:gd name="connsiteY6" fmla="*/ 1282768 h 1577805"/>
                    <a:gd name="connsiteX7" fmla="*/ 4297776 w 4297776"/>
                    <a:gd name="connsiteY7" fmla="*/ 1577805 h 1577805"/>
                    <a:gd name="connsiteX8" fmla="*/ 0 w 4297776"/>
                    <a:gd name="connsiteY8" fmla="*/ 1577805 h 1577805"/>
                    <a:gd name="connsiteX9" fmla="*/ 192438 w 4297776"/>
                    <a:gd name="connsiteY9" fmla="*/ 1449528 h 1577805"/>
                    <a:gd name="connsiteX10" fmla="*/ 192438 w 4297776"/>
                    <a:gd name="connsiteY10" fmla="*/ 1449528 h 1577805"/>
                    <a:gd name="connsiteX0" fmla="*/ 115463 w 4297776"/>
                    <a:gd name="connsiteY0" fmla="*/ 1475184 h 1577805"/>
                    <a:gd name="connsiteX1" fmla="*/ 795409 w 4297776"/>
                    <a:gd name="connsiteY1" fmla="*/ 1218630 h 1577805"/>
                    <a:gd name="connsiteX2" fmla="*/ 1167456 w 4297776"/>
                    <a:gd name="connsiteY2" fmla="*/ 692695 h 1577805"/>
                    <a:gd name="connsiteX3" fmla="*/ 1680623 w 4297776"/>
                    <a:gd name="connsiteY3" fmla="*/ 51311 h 1577805"/>
                    <a:gd name="connsiteX4" fmla="*/ 2219449 w 4297776"/>
                    <a:gd name="connsiteY4" fmla="*/ 0 h 1577805"/>
                    <a:gd name="connsiteX5" fmla="*/ 2745445 w 4297776"/>
                    <a:gd name="connsiteY5" fmla="*/ 115449 h 1577805"/>
                    <a:gd name="connsiteX6" fmla="*/ 3361247 w 4297776"/>
                    <a:gd name="connsiteY6" fmla="*/ 1128835 h 1577805"/>
                    <a:gd name="connsiteX7" fmla="*/ 4297776 w 4297776"/>
                    <a:gd name="connsiteY7" fmla="*/ 1577805 h 1577805"/>
                    <a:gd name="connsiteX8" fmla="*/ 0 w 4297776"/>
                    <a:gd name="connsiteY8" fmla="*/ 1577805 h 1577805"/>
                    <a:gd name="connsiteX9" fmla="*/ 192438 w 4297776"/>
                    <a:gd name="connsiteY9" fmla="*/ 1449528 h 1577805"/>
                    <a:gd name="connsiteX10" fmla="*/ 192438 w 4297776"/>
                    <a:gd name="connsiteY10" fmla="*/ 1449528 h 157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7776" h="1577805">
                      <a:moveTo>
                        <a:pt x="115463" y="1475184"/>
                      </a:moveTo>
                      <a:lnTo>
                        <a:pt x="795409" y="1218630"/>
                      </a:lnTo>
                      <a:lnTo>
                        <a:pt x="1167456" y="692695"/>
                      </a:lnTo>
                      <a:lnTo>
                        <a:pt x="1680623" y="51311"/>
                      </a:lnTo>
                      <a:lnTo>
                        <a:pt x="2219449" y="0"/>
                      </a:lnTo>
                      <a:lnTo>
                        <a:pt x="2745445" y="115449"/>
                      </a:lnTo>
                      <a:lnTo>
                        <a:pt x="3361247" y="1128835"/>
                      </a:lnTo>
                      <a:lnTo>
                        <a:pt x="4297776" y="1577805"/>
                      </a:lnTo>
                      <a:lnTo>
                        <a:pt x="0" y="1577805"/>
                      </a:lnTo>
                      <a:lnTo>
                        <a:pt x="192438" y="1449528"/>
                      </a:lnTo>
                      <a:lnTo>
                        <a:pt x="192438" y="1449528"/>
                      </a:lnTo>
                    </a:path>
                  </a:pathLst>
                </a:cu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cxnSp>
            <p:nvCxnSpPr>
              <p:cNvPr id="11" name="Straight Arrow Connector 10">
                <a:extLst>
                  <a:ext uri="{FF2B5EF4-FFF2-40B4-BE49-F238E27FC236}">
                    <a16:creationId xmlns:a16="http://schemas.microsoft.com/office/drawing/2014/main" id="{84894792-6A96-AC40-B715-C01C3D40F562}"/>
                  </a:ext>
                </a:extLst>
              </p:cNvPr>
              <p:cNvCxnSpPr>
                <a:cxnSpLocks/>
                <a:stCxn id="24" idx="8"/>
              </p:cNvCxnSpPr>
              <p:nvPr/>
            </p:nvCxnSpPr>
            <p:spPr>
              <a:xfrm>
                <a:off x="2831421" y="5857567"/>
                <a:ext cx="6995911" cy="0"/>
              </a:xfrm>
              <a:prstGeom prst="straightConnector1">
                <a:avLst/>
              </a:prstGeom>
              <a:noFill/>
              <a:ln w="50800" cap="flat" cmpd="sng" algn="ctr">
                <a:solidFill>
                  <a:schemeClr val="bg1">
                    <a:lumMod val="75000"/>
                  </a:schemeClr>
                </a:solidFill>
                <a:prstDash val="solid"/>
                <a:headEnd type="none"/>
                <a:tailEnd type="none"/>
              </a:ln>
              <a:effectLst/>
            </p:spPr>
          </p:cxnSp>
          <p:cxnSp>
            <p:nvCxnSpPr>
              <p:cNvPr id="12" name="Straight Arrow Connector 11">
                <a:extLst>
                  <a:ext uri="{FF2B5EF4-FFF2-40B4-BE49-F238E27FC236}">
                    <a16:creationId xmlns:a16="http://schemas.microsoft.com/office/drawing/2014/main" id="{301E5048-A845-0D45-A5A7-B58ACFDE6220}"/>
                  </a:ext>
                </a:extLst>
              </p:cNvPr>
              <p:cNvCxnSpPr>
                <a:cxnSpLocks/>
              </p:cNvCxnSpPr>
              <p:nvPr/>
            </p:nvCxnSpPr>
            <p:spPr>
              <a:xfrm flipV="1">
                <a:off x="2859942" y="3494795"/>
                <a:ext cx="16542" cy="2362776"/>
              </a:xfrm>
              <a:prstGeom prst="straightConnector1">
                <a:avLst/>
              </a:prstGeom>
              <a:noFill/>
              <a:ln w="50800" cap="flat" cmpd="sng" algn="ctr">
                <a:solidFill>
                  <a:schemeClr val="bg1">
                    <a:lumMod val="75000"/>
                  </a:schemeClr>
                </a:solidFill>
                <a:prstDash val="solid"/>
                <a:tailEnd type="none"/>
              </a:ln>
              <a:effectLst/>
            </p:spPr>
          </p:cxnSp>
          <p:cxnSp>
            <p:nvCxnSpPr>
              <p:cNvPr id="13" name="Straight Connector 12">
                <a:extLst>
                  <a:ext uri="{FF2B5EF4-FFF2-40B4-BE49-F238E27FC236}">
                    <a16:creationId xmlns:a16="http://schemas.microsoft.com/office/drawing/2014/main" id="{D08DBBD9-607D-364F-82DC-2F957B9A52FB}"/>
                  </a:ext>
                </a:extLst>
              </p:cNvPr>
              <p:cNvCxnSpPr>
                <a:cxnSpLocks/>
              </p:cNvCxnSpPr>
              <p:nvPr/>
            </p:nvCxnSpPr>
            <p:spPr>
              <a:xfrm flipH="1">
                <a:off x="5182535" y="3494795"/>
                <a:ext cx="19823" cy="2362772"/>
              </a:xfrm>
              <a:prstGeom prst="line">
                <a:avLst/>
              </a:prstGeom>
              <a:noFill/>
              <a:ln w="25400" cap="flat" cmpd="sng" algn="ctr">
                <a:solidFill>
                  <a:schemeClr val="bg1">
                    <a:lumMod val="75000"/>
                  </a:schemeClr>
                </a:solidFill>
                <a:prstDash val="dash"/>
              </a:ln>
              <a:effectLst/>
            </p:spPr>
          </p:cxnSp>
          <p:sp>
            <p:nvSpPr>
              <p:cNvPr id="14" name="TextBox 13">
                <a:extLst>
                  <a:ext uri="{FF2B5EF4-FFF2-40B4-BE49-F238E27FC236}">
                    <a16:creationId xmlns:a16="http://schemas.microsoft.com/office/drawing/2014/main" id="{1F1367E3-6729-B845-8635-134E939BBBC1}"/>
                  </a:ext>
                </a:extLst>
              </p:cNvPr>
              <p:cNvSpPr txBox="1"/>
              <p:nvPr/>
            </p:nvSpPr>
            <p:spPr>
              <a:xfrm>
                <a:off x="3505529" y="3494795"/>
                <a:ext cx="1599088" cy="3712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Core Concepts</a:t>
                </a:r>
              </a:p>
            </p:txBody>
          </p:sp>
          <p:cxnSp>
            <p:nvCxnSpPr>
              <p:cNvPr id="15" name="Straight Connector 14">
                <a:extLst>
                  <a:ext uri="{FF2B5EF4-FFF2-40B4-BE49-F238E27FC236}">
                    <a16:creationId xmlns:a16="http://schemas.microsoft.com/office/drawing/2014/main" id="{BD2CB19E-DFBF-A645-9B56-4A33D23FCCD0}"/>
                  </a:ext>
                </a:extLst>
              </p:cNvPr>
              <p:cNvCxnSpPr>
                <a:cxnSpLocks/>
              </p:cNvCxnSpPr>
              <p:nvPr/>
            </p:nvCxnSpPr>
            <p:spPr>
              <a:xfrm flipH="1">
                <a:off x="7528723" y="3494795"/>
                <a:ext cx="17034" cy="2362772"/>
              </a:xfrm>
              <a:prstGeom prst="line">
                <a:avLst/>
              </a:prstGeom>
              <a:noFill/>
              <a:ln w="25400" cap="flat" cmpd="sng" algn="ctr">
                <a:solidFill>
                  <a:schemeClr val="bg1">
                    <a:lumMod val="75000"/>
                  </a:schemeClr>
                </a:solidFill>
                <a:prstDash val="dash"/>
              </a:ln>
              <a:effectLst/>
            </p:spPr>
          </p:cxnSp>
          <p:sp>
            <p:nvSpPr>
              <p:cNvPr id="16" name="TextBox 15">
                <a:extLst>
                  <a:ext uri="{FF2B5EF4-FFF2-40B4-BE49-F238E27FC236}">
                    <a16:creationId xmlns:a16="http://schemas.microsoft.com/office/drawing/2014/main" id="{9DD41869-CBED-734C-9E11-F39EDD62A265}"/>
                  </a:ext>
                </a:extLst>
              </p:cNvPr>
              <p:cNvSpPr txBox="1"/>
              <p:nvPr/>
            </p:nvSpPr>
            <p:spPr>
              <a:xfrm>
                <a:off x="6211123" y="3494795"/>
                <a:ext cx="1244359" cy="3712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On-the-Job</a:t>
                </a:r>
              </a:p>
            </p:txBody>
          </p:sp>
          <p:cxnSp>
            <p:nvCxnSpPr>
              <p:cNvPr id="17" name="Straight Connector 16">
                <a:extLst>
                  <a:ext uri="{FF2B5EF4-FFF2-40B4-BE49-F238E27FC236}">
                    <a16:creationId xmlns:a16="http://schemas.microsoft.com/office/drawing/2014/main" id="{CC65268F-72EE-9E45-A734-5938F8CC885A}"/>
                  </a:ext>
                </a:extLst>
              </p:cNvPr>
              <p:cNvCxnSpPr>
                <a:cxnSpLocks/>
              </p:cNvCxnSpPr>
              <p:nvPr/>
            </p:nvCxnSpPr>
            <p:spPr>
              <a:xfrm flipH="1">
                <a:off x="9801672" y="3494795"/>
                <a:ext cx="13270" cy="2362772"/>
              </a:xfrm>
              <a:prstGeom prst="line">
                <a:avLst/>
              </a:prstGeom>
              <a:noFill/>
              <a:ln w="50800" cap="flat" cmpd="sng" algn="ctr">
                <a:solidFill>
                  <a:schemeClr val="bg1">
                    <a:lumMod val="75000"/>
                  </a:schemeClr>
                </a:solidFill>
                <a:prstDash val="solid"/>
              </a:ln>
              <a:effectLst/>
            </p:spPr>
          </p:cxnSp>
          <p:sp>
            <p:nvSpPr>
              <p:cNvPr id="18" name="TextBox 17">
                <a:extLst>
                  <a:ext uri="{FF2B5EF4-FFF2-40B4-BE49-F238E27FC236}">
                    <a16:creationId xmlns:a16="http://schemas.microsoft.com/office/drawing/2014/main" id="{91363714-62A5-B94F-A7BC-4B038104D208}"/>
                  </a:ext>
                </a:extLst>
              </p:cNvPr>
              <p:cNvSpPr txBox="1"/>
              <p:nvPr/>
            </p:nvSpPr>
            <p:spPr>
              <a:xfrm>
                <a:off x="8111287" y="3494795"/>
                <a:ext cx="1577640" cy="3712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Reinforcement</a:t>
                </a:r>
              </a:p>
            </p:txBody>
          </p:sp>
          <p:sp>
            <p:nvSpPr>
              <p:cNvPr id="19" name="TextBox 18">
                <a:extLst>
                  <a:ext uri="{FF2B5EF4-FFF2-40B4-BE49-F238E27FC236}">
                    <a16:creationId xmlns:a16="http://schemas.microsoft.com/office/drawing/2014/main" id="{9B7135CB-B1B7-3344-B576-EA00FE75A0B3}"/>
                  </a:ext>
                </a:extLst>
              </p:cNvPr>
              <p:cNvSpPr txBox="1"/>
              <p:nvPr/>
            </p:nvSpPr>
            <p:spPr>
              <a:xfrm>
                <a:off x="5138290" y="5883222"/>
                <a:ext cx="2235952" cy="42423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Competency Time</a:t>
                </a:r>
              </a:p>
            </p:txBody>
          </p:sp>
          <p:sp>
            <p:nvSpPr>
              <p:cNvPr id="20" name="TextBox 19">
                <a:extLst>
                  <a:ext uri="{FF2B5EF4-FFF2-40B4-BE49-F238E27FC236}">
                    <a16:creationId xmlns:a16="http://schemas.microsoft.com/office/drawing/2014/main" id="{D3AB016C-EF59-B040-A393-5FB5AD1D120B}"/>
                  </a:ext>
                </a:extLst>
              </p:cNvPr>
              <p:cNvSpPr txBox="1"/>
              <p:nvPr/>
            </p:nvSpPr>
            <p:spPr>
              <a:xfrm>
                <a:off x="2066051" y="4505582"/>
                <a:ext cx="810434" cy="42423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Skills</a:t>
                </a:r>
              </a:p>
            </p:txBody>
          </p:sp>
          <p:sp>
            <p:nvSpPr>
              <p:cNvPr id="21" name="TextBox 20">
                <a:extLst>
                  <a:ext uri="{FF2B5EF4-FFF2-40B4-BE49-F238E27FC236}">
                    <a16:creationId xmlns:a16="http://schemas.microsoft.com/office/drawing/2014/main" id="{31759040-6F0B-584D-9028-A4817CA266ED}"/>
                  </a:ext>
                </a:extLst>
              </p:cNvPr>
              <p:cNvSpPr txBox="1"/>
              <p:nvPr/>
            </p:nvSpPr>
            <p:spPr>
              <a:xfrm>
                <a:off x="4739391" y="4863597"/>
                <a:ext cx="1008422" cy="42423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LEARN</a:t>
                </a:r>
              </a:p>
            </p:txBody>
          </p:sp>
          <p:sp>
            <p:nvSpPr>
              <p:cNvPr id="22" name="TextBox 21">
                <a:extLst>
                  <a:ext uri="{FF2B5EF4-FFF2-40B4-BE49-F238E27FC236}">
                    <a16:creationId xmlns:a16="http://schemas.microsoft.com/office/drawing/2014/main" id="{EB872370-37E1-2142-A72B-666237CEBD37}"/>
                  </a:ext>
                </a:extLst>
              </p:cNvPr>
              <p:cNvSpPr txBox="1"/>
              <p:nvPr/>
            </p:nvSpPr>
            <p:spPr>
              <a:xfrm>
                <a:off x="8101302" y="4831331"/>
                <a:ext cx="982023" cy="42423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APPLY</a:t>
                </a:r>
              </a:p>
            </p:txBody>
          </p:sp>
        </p:grpSp>
      </p:grpSp>
    </p:spTree>
    <p:extLst>
      <p:ext uri="{BB962C8B-B14F-4D97-AF65-F5344CB8AC3E}">
        <p14:creationId xmlns:p14="http://schemas.microsoft.com/office/powerpoint/2010/main" val="199843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B1DF69-1724-224D-804A-30608124C4E9}"/>
              </a:ext>
            </a:extLst>
          </p:cNvPr>
          <p:cNvSpPr/>
          <p:nvPr/>
        </p:nvSpPr>
        <p:spPr>
          <a:xfrm flipV="1">
            <a:off x="0" y="-5"/>
            <a:ext cx="12192000" cy="2980766"/>
          </a:xfrm>
          <a:prstGeom prst="rect">
            <a:avLst/>
          </a:prstGeom>
          <a:solidFill>
            <a:srgbClr val="189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8CF9AA-97DB-2B49-8ED6-9CDCE7C4EA2E}"/>
              </a:ext>
            </a:extLst>
          </p:cNvPr>
          <p:cNvSpPr txBox="1"/>
          <p:nvPr/>
        </p:nvSpPr>
        <p:spPr>
          <a:xfrm>
            <a:off x="0" y="850738"/>
            <a:ext cx="12192000" cy="492443"/>
          </a:xfrm>
          <a:prstGeom prst="rect">
            <a:avLst/>
          </a:prstGeom>
          <a:noFill/>
        </p:spPr>
        <p:txBody>
          <a:bodyPr wrap="square" rtlCol="0">
            <a:spAutoFit/>
          </a:bodyPr>
          <a:lstStyle/>
          <a:p>
            <a:pPr algn="ctr"/>
            <a:r>
              <a:rPr lang="en-US" sz="2600" b="1" dirty="0">
                <a:solidFill>
                  <a:schemeClr val="bg1"/>
                </a:solidFill>
                <a:latin typeface="Arial Black" charset="0"/>
                <a:ea typeface="Arial Black" charset="0"/>
                <a:cs typeface="Arial Black" charset="0"/>
              </a:rPr>
              <a:t>Curriculum Alignment</a:t>
            </a:r>
            <a:endParaRPr lang="en-US" sz="2600" b="1" dirty="0">
              <a:solidFill>
                <a:schemeClr val="bg1"/>
              </a:solidFill>
            </a:endParaRPr>
          </a:p>
        </p:txBody>
      </p:sp>
      <p:sp>
        <p:nvSpPr>
          <p:cNvPr id="8" name="TextBox 7">
            <a:extLst>
              <a:ext uri="{FF2B5EF4-FFF2-40B4-BE49-F238E27FC236}">
                <a16:creationId xmlns:a16="http://schemas.microsoft.com/office/drawing/2014/main" id="{59E79A9F-8628-614B-B2FE-A1068D6BF221}"/>
              </a:ext>
            </a:extLst>
          </p:cNvPr>
          <p:cNvSpPr txBox="1"/>
          <p:nvPr/>
        </p:nvSpPr>
        <p:spPr>
          <a:xfrm>
            <a:off x="2240737" y="1398619"/>
            <a:ext cx="7710524" cy="646331"/>
          </a:xfrm>
          <a:prstGeom prst="rect">
            <a:avLst/>
          </a:prstGeom>
          <a:noFill/>
        </p:spPr>
        <p:txBody>
          <a:bodyPr wrap="square" rtlCol="0">
            <a:spAutoFit/>
          </a:bodyPr>
          <a:lstStyle/>
          <a:p>
            <a:pPr marL="0" lvl="1" algn="ctr"/>
            <a:r>
              <a:rPr lang="en-US" dirty="0">
                <a:solidFill>
                  <a:schemeClr val="bg1"/>
                </a:solidFill>
              </a:rPr>
              <a:t>TPC’s technical and safety training libraries will help establish a core curriculum to match each job function supported by self-study and hands-on training.</a:t>
            </a:r>
            <a:endParaRPr lang="en-US" sz="17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AEDA7CE-EB15-A747-9617-88B7F7E6C2A0}"/>
              </a:ext>
            </a:extLst>
          </p:cNvPr>
          <p:cNvSpPr txBox="1"/>
          <p:nvPr/>
        </p:nvSpPr>
        <p:spPr>
          <a:xfrm>
            <a:off x="593127" y="4746887"/>
            <a:ext cx="1532966" cy="615553"/>
          </a:xfrm>
          <a:prstGeom prst="rect">
            <a:avLst/>
          </a:prstGeom>
          <a:noFill/>
        </p:spPr>
        <p:txBody>
          <a:bodyPr wrap="square" rtlCol="0">
            <a:spAutoFit/>
          </a:bodyPr>
          <a:lstStyle/>
          <a:p>
            <a:pPr marL="0" lvl="1" algn="ctr"/>
            <a:r>
              <a:rPr lang="en-US" sz="1700" dirty="0">
                <a:latin typeface="Arial" panose="020B0604020202020204" pitchFamily="34" charset="0"/>
                <a:cs typeface="Arial" panose="020B0604020202020204" pitchFamily="34" charset="0"/>
              </a:rPr>
              <a:t>E-Learning / Mobile Forms</a:t>
            </a:r>
          </a:p>
        </p:txBody>
      </p:sp>
      <p:sp>
        <p:nvSpPr>
          <p:cNvPr id="10" name="TextBox 9">
            <a:extLst>
              <a:ext uri="{FF2B5EF4-FFF2-40B4-BE49-F238E27FC236}">
                <a16:creationId xmlns:a16="http://schemas.microsoft.com/office/drawing/2014/main" id="{3C48CB36-FC53-BA4A-AA33-83CC6581EC68}"/>
              </a:ext>
            </a:extLst>
          </p:cNvPr>
          <p:cNvSpPr txBox="1"/>
          <p:nvPr/>
        </p:nvSpPr>
        <p:spPr>
          <a:xfrm>
            <a:off x="2306041" y="4771601"/>
            <a:ext cx="1753846" cy="353943"/>
          </a:xfrm>
          <a:prstGeom prst="rect">
            <a:avLst/>
          </a:prstGeom>
          <a:noFill/>
        </p:spPr>
        <p:txBody>
          <a:bodyPr wrap="square" rtlCol="0">
            <a:spAutoFit/>
          </a:bodyPr>
          <a:lstStyle/>
          <a:p>
            <a:pPr marL="0" lvl="1" algn="ctr"/>
            <a:r>
              <a:rPr lang="en-US" sz="1700" dirty="0">
                <a:latin typeface="Arial" panose="020B0604020202020204" pitchFamily="34" charset="0"/>
                <a:cs typeface="Arial" panose="020B0604020202020204" pitchFamily="34" charset="0"/>
              </a:rPr>
              <a:t>Instructor Guide</a:t>
            </a:r>
          </a:p>
        </p:txBody>
      </p:sp>
      <p:sp>
        <p:nvSpPr>
          <p:cNvPr id="11" name="TextBox 10">
            <a:extLst>
              <a:ext uri="{FF2B5EF4-FFF2-40B4-BE49-F238E27FC236}">
                <a16:creationId xmlns:a16="http://schemas.microsoft.com/office/drawing/2014/main" id="{2FC0342A-1338-D947-A72F-0038AA872721}"/>
              </a:ext>
            </a:extLst>
          </p:cNvPr>
          <p:cNvSpPr txBox="1"/>
          <p:nvPr/>
        </p:nvSpPr>
        <p:spPr>
          <a:xfrm>
            <a:off x="4338692" y="4771601"/>
            <a:ext cx="1391119" cy="350595"/>
          </a:xfrm>
          <a:prstGeom prst="rect">
            <a:avLst/>
          </a:prstGeom>
          <a:noFill/>
        </p:spPr>
        <p:txBody>
          <a:bodyPr wrap="square" rtlCol="0">
            <a:spAutoFit/>
          </a:bodyPr>
          <a:lstStyle/>
          <a:p>
            <a:pPr marL="0" lvl="1" algn="ctr"/>
            <a:r>
              <a:rPr lang="en-US" sz="1700" dirty="0">
                <a:latin typeface="Arial" panose="020B0604020202020204" pitchFamily="34" charset="0"/>
                <a:cs typeface="Arial" panose="020B0604020202020204" pitchFamily="34" charset="0"/>
              </a:rPr>
              <a:t>Text Manual</a:t>
            </a:r>
          </a:p>
        </p:txBody>
      </p:sp>
      <p:sp>
        <p:nvSpPr>
          <p:cNvPr id="12" name="TextBox 11">
            <a:extLst>
              <a:ext uri="{FF2B5EF4-FFF2-40B4-BE49-F238E27FC236}">
                <a16:creationId xmlns:a16="http://schemas.microsoft.com/office/drawing/2014/main" id="{96966C28-1916-2347-9471-89D05EDFAF1E}"/>
              </a:ext>
            </a:extLst>
          </p:cNvPr>
          <p:cNvSpPr txBox="1"/>
          <p:nvPr/>
        </p:nvSpPr>
        <p:spPr>
          <a:xfrm>
            <a:off x="9738361" y="4771601"/>
            <a:ext cx="1739900" cy="353943"/>
          </a:xfrm>
          <a:prstGeom prst="rect">
            <a:avLst/>
          </a:prstGeom>
          <a:noFill/>
        </p:spPr>
        <p:txBody>
          <a:bodyPr wrap="square" rtlCol="0">
            <a:spAutoFit/>
          </a:bodyPr>
          <a:lstStyle/>
          <a:p>
            <a:pPr marL="0" lvl="1" algn="ctr"/>
            <a:r>
              <a:rPr lang="en-US" sz="1700" dirty="0">
                <a:latin typeface="Arial" panose="020B0604020202020204" pitchFamily="34" charset="0"/>
                <a:cs typeface="Arial" panose="020B0604020202020204" pitchFamily="34" charset="0"/>
              </a:rPr>
              <a:t>Assessment</a:t>
            </a:r>
          </a:p>
        </p:txBody>
      </p:sp>
      <p:sp>
        <p:nvSpPr>
          <p:cNvPr id="13" name="TextBox 12">
            <a:extLst>
              <a:ext uri="{FF2B5EF4-FFF2-40B4-BE49-F238E27FC236}">
                <a16:creationId xmlns:a16="http://schemas.microsoft.com/office/drawing/2014/main" id="{A08950FC-B989-204A-8D8D-D9FA4AAE6F7D}"/>
              </a:ext>
            </a:extLst>
          </p:cNvPr>
          <p:cNvSpPr txBox="1"/>
          <p:nvPr/>
        </p:nvSpPr>
        <p:spPr>
          <a:xfrm>
            <a:off x="6008616" y="4771601"/>
            <a:ext cx="1739900" cy="353943"/>
          </a:xfrm>
          <a:prstGeom prst="rect">
            <a:avLst/>
          </a:prstGeom>
          <a:noFill/>
        </p:spPr>
        <p:txBody>
          <a:bodyPr wrap="square" rtlCol="0">
            <a:spAutoFit/>
          </a:bodyPr>
          <a:lstStyle/>
          <a:p>
            <a:pPr marL="0" lvl="1" algn="ctr"/>
            <a:r>
              <a:rPr lang="en-US" sz="1700" dirty="0">
                <a:latin typeface="Arial" panose="020B0604020202020204" pitchFamily="34" charset="0"/>
                <a:cs typeface="Arial" panose="020B0604020202020204" pitchFamily="34" charset="0"/>
              </a:rPr>
              <a:t>PowerPoint ISM</a:t>
            </a:r>
          </a:p>
        </p:txBody>
      </p:sp>
      <p:sp>
        <p:nvSpPr>
          <p:cNvPr id="14" name="TextBox 13">
            <a:extLst>
              <a:ext uri="{FF2B5EF4-FFF2-40B4-BE49-F238E27FC236}">
                <a16:creationId xmlns:a16="http://schemas.microsoft.com/office/drawing/2014/main" id="{1F336E8C-0B02-3F4B-9356-D640403B66F7}"/>
              </a:ext>
            </a:extLst>
          </p:cNvPr>
          <p:cNvSpPr txBox="1"/>
          <p:nvPr/>
        </p:nvSpPr>
        <p:spPr>
          <a:xfrm>
            <a:off x="8027321" y="4771601"/>
            <a:ext cx="1432236" cy="353943"/>
          </a:xfrm>
          <a:prstGeom prst="rect">
            <a:avLst/>
          </a:prstGeom>
          <a:noFill/>
        </p:spPr>
        <p:txBody>
          <a:bodyPr wrap="square" rtlCol="0">
            <a:spAutoFit/>
          </a:bodyPr>
          <a:lstStyle/>
          <a:p>
            <a:pPr marL="0" lvl="1" algn="ctr"/>
            <a:r>
              <a:rPr lang="en-US" sz="1700" dirty="0">
                <a:latin typeface="Arial" panose="020B0604020202020204" pitchFamily="34" charset="0"/>
                <a:cs typeface="Arial" panose="020B0604020202020204" pitchFamily="34" charset="0"/>
              </a:rPr>
              <a:t>Study Guide</a:t>
            </a:r>
          </a:p>
        </p:txBody>
      </p:sp>
      <p:pic>
        <p:nvPicPr>
          <p:cNvPr id="18" name="Picture 17">
            <a:extLst>
              <a:ext uri="{FF2B5EF4-FFF2-40B4-BE49-F238E27FC236}">
                <a16:creationId xmlns:a16="http://schemas.microsoft.com/office/drawing/2014/main" id="{CE891674-01EC-4045-BDF9-C47DD952F666}"/>
              </a:ext>
            </a:extLst>
          </p:cNvPr>
          <p:cNvPicPr>
            <a:picLocks noChangeAspect="1"/>
          </p:cNvPicPr>
          <p:nvPr/>
        </p:nvPicPr>
        <p:blipFill>
          <a:blip r:embed="rId3"/>
          <a:stretch>
            <a:fillRect/>
          </a:stretch>
        </p:blipFill>
        <p:spPr>
          <a:xfrm>
            <a:off x="6405373" y="3788561"/>
            <a:ext cx="946150" cy="783021"/>
          </a:xfrm>
          <a:prstGeom prst="rect">
            <a:avLst/>
          </a:prstGeom>
        </p:spPr>
      </p:pic>
      <p:pic>
        <p:nvPicPr>
          <p:cNvPr id="19" name="Picture 18">
            <a:extLst>
              <a:ext uri="{FF2B5EF4-FFF2-40B4-BE49-F238E27FC236}">
                <a16:creationId xmlns:a16="http://schemas.microsoft.com/office/drawing/2014/main" id="{67538AAE-FE31-DD45-AB47-D253BBA3A186}"/>
              </a:ext>
            </a:extLst>
          </p:cNvPr>
          <p:cNvPicPr>
            <a:picLocks noChangeAspect="1"/>
          </p:cNvPicPr>
          <p:nvPr/>
        </p:nvPicPr>
        <p:blipFill>
          <a:blip r:embed="rId4"/>
          <a:stretch>
            <a:fillRect/>
          </a:stretch>
        </p:blipFill>
        <p:spPr>
          <a:xfrm>
            <a:off x="8429270" y="3712548"/>
            <a:ext cx="647389" cy="859034"/>
          </a:xfrm>
          <a:prstGeom prst="rect">
            <a:avLst/>
          </a:prstGeom>
        </p:spPr>
      </p:pic>
      <p:pic>
        <p:nvPicPr>
          <p:cNvPr id="20" name="Picture 19">
            <a:extLst>
              <a:ext uri="{FF2B5EF4-FFF2-40B4-BE49-F238E27FC236}">
                <a16:creationId xmlns:a16="http://schemas.microsoft.com/office/drawing/2014/main" id="{9582B5F8-2940-0747-84B0-7570DC02FD35}"/>
              </a:ext>
            </a:extLst>
          </p:cNvPr>
          <p:cNvPicPr>
            <a:picLocks noChangeAspect="1"/>
          </p:cNvPicPr>
          <p:nvPr/>
        </p:nvPicPr>
        <p:blipFill>
          <a:blip r:embed="rId5"/>
          <a:stretch>
            <a:fillRect/>
          </a:stretch>
        </p:blipFill>
        <p:spPr>
          <a:xfrm>
            <a:off x="2849745" y="3741551"/>
            <a:ext cx="666439" cy="853042"/>
          </a:xfrm>
          <a:prstGeom prst="rect">
            <a:avLst/>
          </a:prstGeom>
        </p:spPr>
      </p:pic>
      <p:pic>
        <p:nvPicPr>
          <p:cNvPr id="21" name="Picture 20">
            <a:extLst>
              <a:ext uri="{FF2B5EF4-FFF2-40B4-BE49-F238E27FC236}">
                <a16:creationId xmlns:a16="http://schemas.microsoft.com/office/drawing/2014/main" id="{671BEF30-4498-E74F-80FC-8D60B14FFB19}"/>
              </a:ext>
            </a:extLst>
          </p:cNvPr>
          <p:cNvPicPr>
            <a:picLocks noChangeAspect="1"/>
          </p:cNvPicPr>
          <p:nvPr/>
        </p:nvPicPr>
        <p:blipFill>
          <a:blip r:embed="rId6"/>
          <a:stretch>
            <a:fillRect/>
          </a:stretch>
        </p:blipFill>
        <p:spPr>
          <a:xfrm>
            <a:off x="4721826" y="3741551"/>
            <a:ext cx="624851" cy="859034"/>
          </a:xfrm>
          <a:prstGeom prst="rect">
            <a:avLst/>
          </a:prstGeom>
        </p:spPr>
      </p:pic>
      <p:pic>
        <p:nvPicPr>
          <p:cNvPr id="24" name="Picture 23">
            <a:extLst>
              <a:ext uri="{FF2B5EF4-FFF2-40B4-BE49-F238E27FC236}">
                <a16:creationId xmlns:a16="http://schemas.microsoft.com/office/drawing/2014/main" id="{A413F782-E5BB-C941-8015-36CDBB1468AE}"/>
              </a:ext>
            </a:extLst>
          </p:cNvPr>
          <p:cNvPicPr>
            <a:picLocks noChangeAspect="1"/>
          </p:cNvPicPr>
          <p:nvPr/>
        </p:nvPicPr>
        <p:blipFill>
          <a:blip r:embed="rId7"/>
          <a:stretch>
            <a:fillRect/>
          </a:stretch>
        </p:blipFill>
        <p:spPr>
          <a:xfrm>
            <a:off x="731524" y="3877238"/>
            <a:ext cx="1270000" cy="711200"/>
          </a:xfrm>
          <a:prstGeom prst="rect">
            <a:avLst/>
          </a:prstGeom>
        </p:spPr>
      </p:pic>
      <p:pic>
        <p:nvPicPr>
          <p:cNvPr id="25" name="Picture 24">
            <a:extLst>
              <a:ext uri="{FF2B5EF4-FFF2-40B4-BE49-F238E27FC236}">
                <a16:creationId xmlns:a16="http://schemas.microsoft.com/office/drawing/2014/main" id="{3B0513CF-FFCD-2949-AD80-19F170EF4C5A}"/>
              </a:ext>
            </a:extLst>
          </p:cNvPr>
          <p:cNvPicPr>
            <a:picLocks noChangeAspect="1"/>
          </p:cNvPicPr>
          <p:nvPr/>
        </p:nvPicPr>
        <p:blipFill>
          <a:blip r:embed="rId8"/>
          <a:stretch>
            <a:fillRect/>
          </a:stretch>
        </p:blipFill>
        <p:spPr>
          <a:xfrm>
            <a:off x="10275091" y="3712548"/>
            <a:ext cx="666439" cy="859034"/>
          </a:xfrm>
          <a:prstGeom prst="rect">
            <a:avLst/>
          </a:prstGeom>
        </p:spPr>
      </p:pic>
    </p:spTree>
    <p:extLst>
      <p:ext uri="{BB962C8B-B14F-4D97-AF65-F5344CB8AC3E}">
        <p14:creationId xmlns:p14="http://schemas.microsoft.com/office/powerpoint/2010/main" val="209344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E93174-48AA-B94B-AEE4-DE052CF0D5D7}"/>
              </a:ext>
            </a:extLst>
          </p:cNvPr>
          <p:cNvPicPr>
            <a:picLocks noChangeAspect="1"/>
          </p:cNvPicPr>
          <p:nvPr/>
        </p:nvPicPr>
        <p:blipFill>
          <a:blip r:embed="rId2"/>
          <a:stretch>
            <a:fillRect/>
          </a:stretch>
        </p:blipFill>
        <p:spPr>
          <a:xfrm>
            <a:off x="605986" y="503676"/>
            <a:ext cx="3495367" cy="641072"/>
          </a:xfrm>
          <a:prstGeom prst="rect">
            <a:avLst/>
          </a:prstGeom>
        </p:spPr>
      </p:pic>
      <p:sp>
        <p:nvSpPr>
          <p:cNvPr id="6" name="TextBox 5">
            <a:extLst>
              <a:ext uri="{FF2B5EF4-FFF2-40B4-BE49-F238E27FC236}">
                <a16:creationId xmlns:a16="http://schemas.microsoft.com/office/drawing/2014/main" id="{3B2EC6DF-E98E-224A-A26F-41E6D9E69F7F}"/>
              </a:ext>
            </a:extLst>
          </p:cNvPr>
          <p:cNvSpPr txBox="1"/>
          <p:nvPr/>
        </p:nvSpPr>
        <p:spPr>
          <a:xfrm>
            <a:off x="619431" y="1745072"/>
            <a:ext cx="6306931" cy="4047262"/>
          </a:xfrm>
          <a:prstGeom prst="rect">
            <a:avLst/>
          </a:prstGeom>
          <a:noFill/>
        </p:spPr>
        <p:txBody>
          <a:bodyPr wrap="square" rtlCol="0">
            <a:spAutoFit/>
          </a:bodyPr>
          <a:lstStyle/>
          <a:p>
            <a:pPr marL="285750" indent="-285750" fontAlgn="base">
              <a:spcAft>
                <a:spcPts val="1200"/>
              </a:spcAft>
              <a:buFont typeface="Arial" panose="020B0604020202020204" pitchFamily="34" charset="0"/>
              <a:buChar char="•"/>
            </a:pPr>
            <a:r>
              <a:rPr lang="en-US" sz="1700" i="1" dirty="0">
                <a:latin typeface="Arial" charset="0"/>
                <a:ea typeface="Arial" charset="0"/>
                <a:cs typeface="Arial" charset="0"/>
              </a:rPr>
              <a:t>Core Competencies </a:t>
            </a:r>
            <a:r>
              <a:rPr lang="en-US" sz="1700" dirty="0">
                <a:latin typeface="Arial" charset="0"/>
                <a:ea typeface="Arial" charset="0"/>
                <a:cs typeface="Arial" charset="0"/>
              </a:rPr>
              <a:t>= Fundamentals, Electrical, Mechanical</a:t>
            </a:r>
          </a:p>
          <a:p>
            <a:pPr marL="285750" indent="-285750" fontAlgn="base">
              <a:spcAft>
                <a:spcPts val="1200"/>
              </a:spcAft>
              <a:buFont typeface="Arial" panose="020B0604020202020204" pitchFamily="34" charset="0"/>
              <a:buChar char="•"/>
            </a:pPr>
            <a:r>
              <a:rPr lang="en-US" sz="1700" i="1" dirty="0">
                <a:latin typeface="Arial" charset="0"/>
                <a:ea typeface="Arial" charset="0"/>
                <a:cs typeface="Arial" charset="0"/>
              </a:rPr>
              <a:t>Specific Competencies </a:t>
            </a:r>
            <a:r>
              <a:rPr lang="en-US" sz="1700" dirty="0">
                <a:latin typeface="Arial" charset="0"/>
                <a:ea typeface="Arial" charset="0"/>
                <a:cs typeface="Arial" charset="0"/>
              </a:rPr>
              <a:t>(Process Instrumentation, PLC, Welding, Rigging, etc.)</a:t>
            </a:r>
          </a:p>
          <a:p>
            <a:pPr marL="285750" indent="-285750" fontAlgn="base">
              <a:spcAft>
                <a:spcPts val="1200"/>
              </a:spcAft>
              <a:buFont typeface="Arial" panose="020B0604020202020204" pitchFamily="34" charset="0"/>
              <a:buChar char="•"/>
            </a:pPr>
            <a:r>
              <a:rPr lang="en-US" sz="1700" dirty="0">
                <a:latin typeface="Arial" charset="0"/>
                <a:ea typeface="Arial" charset="0"/>
                <a:cs typeface="Arial" charset="0"/>
              </a:rPr>
              <a:t>Modular design allows to develop custom training curricula to meet specific needs</a:t>
            </a:r>
          </a:p>
          <a:p>
            <a:pPr marL="285750" indent="-285750" fontAlgn="base">
              <a:spcAft>
                <a:spcPts val="1200"/>
              </a:spcAft>
              <a:buFont typeface="Arial" panose="020B0604020202020204" pitchFamily="34" charset="0"/>
              <a:buChar char="•"/>
            </a:pPr>
            <a:r>
              <a:rPr lang="en-US" sz="1700" dirty="0">
                <a:latin typeface="Arial" charset="0"/>
                <a:ea typeface="Arial" charset="0"/>
                <a:cs typeface="Arial" charset="0"/>
              </a:rPr>
              <a:t>Each Course = 5-10 hour duration (each Lesson is 1 </a:t>
            </a:r>
            <a:r>
              <a:rPr lang="en-US" sz="1700" dirty="0" err="1">
                <a:latin typeface="Arial" charset="0"/>
                <a:ea typeface="Arial" charset="0"/>
                <a:cs typeface="Arial" charset="0"/>
              </a:rPr>
              <a:t>hr</a:t>
            </a:r>
            <a:r>
              <a:rPr lang="en-US" sz="1700" dirty="0">
                <a:latin typeface="Arial" charset="0"/>
                <a:ea typeface="Arial" charset="0"/>
                <a:cs typeface="Arial" charset="0"/>
              </a:rPr>
              <a:t>)</a:t>
            </a:r>
          </a:p>
          <a:p>
            <a:pPr marL="285750" indent="-285750" fontAlgn="base">
              <a:spcAft>
                <a:spcPts val="1200"/>
              </a:spcAft>
              <a:buFont typeface="Arial" panose="020B0604020202020204" pitchFamily="34" charset="0"/>
              <a:buChar char="•"/>
            </a:pPr>
            <a:r>
              <a:rPr lang="en-US" sz="1700" dirty="0">
                <a:latin typeface="Arial" charset="0"/>
                <a:ea typeface="Arial" charset="0"/>
                <a:cs typeface="Arial" charset="0"/>
              </a:rPr>
              <a:t>Deep technical knowledge presented in a practical format</a:t>
            </a:r>
          </a:p>
          <a:p>
            <a:pPr marL="285750" indent="-285750" fontAlgn="base">
              <a:spcAft>
                <a:spcPts val="1200"/>
              </a:spcAft>
              <a:buFont typeface="Arial" panose="020B0604020202020204" pitchFamily="34" charset="0"/>
              <a:buChar char="•"/>
            </a:pPr>
            <a:r>
              <a:rPr lang="en-US" sz="1700" dirty="0">
                <a:latin typeface="Arial" charset="0"/>
                <a:ea typeface="Arial" charset="0"/>
                <a:cs typeface="Arial" charset="0"/>
              </a:rPr>
              <a:t>How things work, why they work</a:t>
            </a:r>
          </a:p>
          <a:p>
            <a:pPr marL="285750" indent="-285750" fontAlgn="base">
              <a:spcAft>
                <a:spcPts val="1200"/>
              </a:spcAft>
              <a:buFont typeface="Arial" panose="020B0604020202020204" pitchFamily="34" charset="0"/>
              <a:buChar char="•"/>
            </a:pPr>
            <a:r>
              <a:rPr lang="en-US" sz="1700" dirty="0">
                <a:latin typeface="Arial" charset="0"/>
                <a:ea typeface="Arial" charset="0"/>
                <a:cs typeface="Arial" charset="0"/>
              </a:rPr>
              <a:t>Self-study: audio narration, illustrations/animations, </a:t>
            </a:r>
            <a:br>
              <a:rPr lang="en-US" sz="1700" dirty="0">
                <a:latin typeface="Arial" charset="0"/>
                <a:ea typeface="Arial" charset="0"/>
                <a:cs typeface="Arial" charset="0"/>
              </a:rPr>
            </a:br>
            <a:r>
              <a:rPr lang="en-US" sz="1700" dirty="0">
                <a:latin typeface="Arial" charset="0"/>
                <a:ea typeface="Arial" charset="0"/>
                <a:cs typeface="Arial" charset="0"/>
              </a:rPr>
              <a:t>exercises, glossary, study guides</a:t>
            </a:r>
          </a:p>
          <a:p>
            <a:pPr fontAlgn="base"/>
            <a:endParaRPr lang="en-US" sz="1700" dirty="0">
              <a:latin typeface="Arial" charset="0"/>
              <a:ea typeface="Arial" charset="0"/>
              <a:cs typeface="Arial" charset="0"/>
            </a:endParaRPr>
          </a:p>
        </p:txBody>
      </p:sp>
      <p:sp>
        <p:nvSpPr>
          <p:cNvPr id="20" name="TextBox 19">
            <a:extLst>
              <a:ext uri="{FF2B5EF4-FFF2-40B4-BE49-F238E27FC236}">
                <a16:creationId xmlns:a16="http://schemas.microsoft.com/office/drawing/2014/main" id="{4299AD68-BF9C-A34E-B9DC-F497FF53370A}"/>
              </a:ext>
            </a:extLst>
          </p:cNvPr>
          <p:cNvSpPr txBox="1"/>
          <p:nvPr/>
        </p:nvSpPr>
        <p:spPr>
          <a:xfrm>
            <a:off x="4477071" y="380584"/>
            <a:ext cx="7165174" cy="830997"/>
          </a:xfrm>
          <a:prstGeom prst="rect">
            <a:avLst/>
          </a:prstGeom>
          <a:noFill/>
        </p:spPr>
        <p:txBody>
          <a:bodyPr wrap="square" rtlCol="0">
            <a:spAutoFit/>
          </a:bodyPr>
          <a:lstStyle/>
          <a:p>
            <a:pPr fontAlgn="base"/>
            <a:r>
              <a:rPr lang="en-US" sz="1600" b="1" dirty="0">
                <a:latin typeface="Arial" charset="0"/>
                <a:ea typeface="Arial" charset="0"/>
                <a:cs typeface="Arial" charset="0"/>
              </a:rPr>
              <a:t>Web-based training through our industry-leading Learning Management System (LMS), FUSION, and the deepest library of technical and safety content and simulations</a:t>
            </a:r>
          </a:p>
        </p:txBody>
      </p:sp>
      <p:grpSp>
        <p:nvGrpSpPr>
          <p:cNvPr id="16" name="Group 15">
            <a:extLst>
              <a:ext uri="{FF2B5EF4-FFF2-40B4-BE49-F238E27FC236}">
                <a16:creationId xmlns:a16="http://schemas.microsoft.com/office/drawing/2014/main" id="{711D6418-9005-9541-85A5-F414476A6B04}"/>
              </a:ext>
            </a:extLst>
          </p:cNvPr>
          <p:cNvGrpSpPr/>
          <p:nvPr/>
        </p:nvGrpSpPr>
        <p:grpSpPr>
          <a:xfrm>
            <a:off x="6985718" y="2520816"/>
            <a:ext cx="4187406" cy="2495775"/>
            <a:chOff x="5641181" y="3235727"/>
            <a:chExt cx="4187406" cy="2495775"/>
          </a:xfrm>
        </p:grpSpPr>
        <p:pic>
          <p:nvPicPr>
            <p:cNvPr id="15" name="Picture 14">
              <a:extLst>
                <a:ext uri="{FF2B5EF4-FFF2-40B4-BE49-F238E27FC236}">
                  <a16:creationId xmlns:a16="http://schemas.microsoft.com/office/drawing/2014/main" id="{752912E1-1026-C243-B99E-BF9DDF9B3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1181" y="3235727"/>
              <a:ext cx="4187406" cy="2495775"/>
            </a:xfrm>
            <a:prstGeom prst="rect">
              <a:avLst/>
            </a:prstGeom>
          </p:spPr>
        </p:pic>
        <p:pic>
          <p:nvPicPr>
            <p:cNvPr id="9" name="Picture 8">
              <a:extLst>
                <a:ext uri="{FF2B5EF4-FFF2-40B4-BE49-F238E27FC236}">
                  <a16:creationId xmlns:a16="http://schemas.microsoft.com/office/drawing/2014/main" id="{4BDE1773-5E68-2643-BEA1-FE84ECF7D5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8479" y="3327817"/>
              <a:ext cx="3055837" cy="1944465"/>
            </a:xfrm>
            <a:prstGeom prst="rect">
              <a:avLst/>
            </a:prstGeom>
            <a:effectLst>
              <a:outerShdw blurRad="50800" dist="38100" dir="2700000" algn="ctr" rotWithShape="0">
                <a:srgbClr val="000000">
                  <a:alpha val="43000"/>
                </a:srgbClr>
              </a:outerShdw>
            </a:effectLst>
          </p:spPr>
        </p:pic>
      </p:grpSp>
      <p:pic>
        <p:nvPicPr>
          <p:cNvPr id="2" name="Picture 1">
            <a:extLst>
              <a:ext uri="{FF2B5EF4-FFF2-40B4-BE49-F238E27FC236}">
                <a16:creationId xmlns:a16="http://schemas.microsoft.com/office/drawing/2014/main" id="{534730E5-EEB4-4C30-A1FD-0FB537ADA9AF}"/>
              </a:ext>
            </a:extLst>
          </p:cNvPr>
          <p:cNvPicPr>
            <a:picLocks noChangeAspect="1"/>
          </p:cNvPicPr>
          <p:nvPr/>
        </p:nvPicPr>
        <p:blipFill>
          <a:blip r:embed="rId5"/>
          <a:stretch>
            <a:fillRect/>
          </a:stretch>
        </p:blipFill>
        <p:spPr>
          <a:xfrm>
            <a:off x="9699117" y="4056818"/>
            <a:ext cx="2383743" cy="1609483"/>
          </a:xfrm>
          <a:prstGeom prst="rect">
            <a:avLst/>
          </a:prstGeom>
        </p:spPr>
      </p:pic>
    </p:spTree>
    <p:extLst>
      <p:ext uri="{BB962C8B-B14F-4D97-AF65-F5344CB8AC3E}">
        <p14:creationId xmlns:p14="http://schemas.microsoft.com/office/powerpoint/2010/main" val="118833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F24C8B2-9AFF-E04C-AC25-276511A5F268}"/>
              </a:ext>
            </a:extLst>
          </p:cNvPr>
          <p:cNvSpPr txBox="1"/>
          <p:nvPr/>
        </p:nvSpPr>
        <p:spPr>
          <a:xfrm>
            <a:off x="655107" y="1208578"/>
            <a:ext cx="4858188" cy="4278094"/>
          </a:xfrm>
          <a:prstGeom prst="rect">
            <a:avLst/>
          </a:prstGeom>
          <a:noFill/>
        </p:spPr>
        <p:txBody>
          <a:bodyPr wrap="square" lIns="0" rIns="0" rtlCol="0">
            <a:spAutoFit/>
          </a:bodyPr>
          <a:lstStyle/>
          <a:p>
            <a:r>
              <a:rPr lang="en-US" sz="1600" b="1" dirty="0">
                <a:latin typeface="Arial Black" panose="020B0604020202020204" pitchFamily="34" charset="0"/>
                <a:cs typeface="Arial Black" panose="020B0604020202020204" pitchFamily="34" charset="0"/>
              </a:rPr>
              <a:t>AC &amp; Refrigeration, Building Grounds and Maintenance, Energy Conservation and Material Handling Systems</a:t>
            </a:r>
            <a:br>
              <a:rPr lang="en-US" sz="1600" b="1" dirty="0">
                <a:latin typeface="Arial Black" panose="020B0604020202020204" pitchFamily="34" charset="0"/>
                <a:cs typeface="Arial Black" panose="020B0604020202020204" pitchFamily="34" charset="0"/>
              </a:rPr>
            </a:br>
            <a:endParaRPr lang="en-US" sz="1600" dirty="0">
              <a:latin typeface="Arial" panose="020B0604020202020204" pitchFamily="34" charset="0"/>
              <a:cs typeface="Arial" panose="020B0604020202020204" pitchFamily="34" charset="0"/>
            </a:endParaRP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AC &amp; Refrigeration</a:t>
            </a: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Building Grounds and Maintenance</a:t>
            </a: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Energy Conservation</a:t>
            </a: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Material Handling Systems</a:t>
            </a:r>
          </a:p>
          <a:p>
            <a:pPr marL="285750" indent="-285750">
              <a:buSzPct val="125000"/>
              <a:buFont typeface="Arial" charset="0"/>
              <a:buChar char="•"/>
            </a:pPr>
            <a:endParaRPr lang="en-US" sz="1600" dirty="0">
              <a:latin typeface="Arial" panose="020B0604020202020204" pitchFamily="34" charset="0"/>
              <a:cs typeface="Arial" panose="020B0604020202020204" pitchFamily="34" charset="0"/>
            </a:endParaRPr>
          </a:p>
          <a:p>
            <a:r>
              <a:rPr lang="en-US" sz="1600" b="1" dirty="0">
                <a:latin typeface="Arial Black" panose="020B0604020202020204" pitchFamily="34" charset="0"/>
                <a:cs typeface="Arial Black" panose="020B0604020202020204" pitchFamily="34" charset="0"/>
              </a:rPr>
              <a:t>Regulatory Compliance</a:t>
            </a:r>
          </a:p>
          <a:p>
            <a:endParaRPr lang="en-US" sz="1600" b="1" dirty="0">
              <a:latin typeface="Arial Black" panose="020B0604020202020204" pitchFamily="34" charset="0"/>
              <a:cs typeface="Arial Black" panose="020B0604020202020204" pitchFamily="34" charset="0"/>
            </a:endParaRPr>
          </a:p>
          <a:p>
            <a:r>
              <a:rPr lang="en-US" sz="1600" b="1" dirty="0">
                <a:latin typeface="Arial Black" panose="020B0604020202020204" pitchFamily="34" charset="0"/>
                <a:cs typeface="Arial Black" panose="020B0604020202020204" pitchFamily="34" charset="0"/>
              </a:rPr>
              <a:t>General Safety and Health</a:t>
            </a:r>
          </a:p>
          <a:p>
            <a:pPr>
              <a:buSzPct val="125000"/>
            </a:pPr>
            <a:endParaRPr lang="en-US" sz="1600" dirty="0">
              <a:latin typeface="Arial" panose="020B0604020202020204" pitchFamily="34" charset="0"/>
              <a:cs typeface="Arial" panose="020B0604020202020204" pitchFamily="34" charset="0"/>
            </a:endParaRPr>
          </a:p>
          <a:p>
            <a:pPr marL="285750" indent="-285750">
              <a:buSzPct val="125000"/>
              <a:buFont typeface="Arial" charset="0"/>
              <a:buChar char="•"/>
            </a:pPr>
            <a:endParaRPr lang="en-US" sz="1600" dirty="0">
              <a:latin typeface="Arial" panose="020B0604020202020204" pitchFamily="34" charset="0"/>
              <a:cs typeface="Arial" panose="020B0604020202020204" pitchFamily="34" charset="0"/>
            </a:endParaRPr>
          </a:p>
          <a:p>
            <a:pPr>
              <a:buSzPct val="125000"/>
            </a:pP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AA4C1C8-33BF-6549-97C5-C5473B462086}"/>
              </a:ext>
            </a:extLst>
          </p:cNvPr>
          <p:cNvSpPr txBox="1"/>
          <p:nvPr/>
        </p:nvSpPr>
        <p:spPr>
          <a:xfrm>
            <a:off x="6252883" y="1165086"/>
            <a:ext cx="5513424" cy="4601773"/>
          </a:xfrm>
          <a:prstGeom prst="rect">
            <a:avLst/>
          </a:prstGeom>
          <a:noFill/>
        </p:spPr>
        <p:txBody>
          <a:bodyPr wrap="square" lIns="0" rIns="0" rtlCol="0">
            <a:spAutoFit/>
          </a:bodyPr>
          <a:lstStyle/>
          <a:p>
            <a:r>
              <a:rPr lang="en-US" sz="1600" b="1" dirty="0">
                <a:latin typeface="Arial Black" panose="020B0604020202020204" pitchFamily="34" charset="0"/>
                <a:cs typeface="Arial Black" panose="020B0604020202020204" pitchFamily="34" charset="0"/>
              </a:rPr>
              <a:t>Mechanical Maintenance Applications, Water/Wastewater Treatment,</a:t>
            </a:r>
          </a:p>
          <a:p>
            <a:r>
              <a:rPr lang="en-US" sz="1600" b="1" dirty="0">
                <a:latin typeface="Arial Black" panose="020B0604020202020204" pitchFamily="34" charset="0"/>
                <a:cs typeface="Arial Black" panose="020B0604020202020204" pitchFamily="34" charset="0"/>
              </a:rPr>
              <a:t>Maintenance Management, Safety Training</a:t>
            </a:r>
            <a:br>
              <a:rPr lang="en-US" sz="1600" b="1" dirty="0">
                <a:latin typeface="Arial Black" panose="020B0604020202020204" pitchFamily="34" charset="0"/>
                <a:cs typeface="Arial Black" panose="020B0604020202020204" pitchFamily="34" charset="0"/>
              </a:rPr>
            </a:br>
            <a:endParaRPr lang="en-US" sz="1600" b="1" dirty="0">
              <a:latin typeface="Arial Black" panose="020B0604020202020204" pitchFamily="34" charset="0"/>
              <a:cs typeface="Arial Black" panose="020B0604020202020204" pitchFamily="34" charset="0"/>
            </a:endParaRP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Mechanical Maintenance Applications</a:t>
            </a: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Water/Wastewater Treatment</a:t>
            </a: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Maintenance Management</a:t>
            </a: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Safety Training</a:t>
            </a:r>
            <a:endParaRPr lang="en-US" sz="1600" b="1" dirty="0">
              <a:latin typeface="Arial Black" panose="020B0604020202020204" pitchFamily="34" charset="0"/>
              <a:cs typeface="Arial Black" panose="020B0604020202020204" pitchFamily="34" charset="0"/>
            </a:endParaRPr>
          </a:p>
          <a:p>
            <a:br>
              <a:rPr lang="en-US" sz="1600" b="1" dirty="0">
                <a:latin typeface="Arial Black" panose="020B0604020202020204" pitchFamily="34" charset="0"/>
                <a:cs typeface="Arial Black" panose="020B0604020202020204" pitchFamily="34" charset="0"/>
              </a:rPr>
            </a:br>
            <a:r>
              <a:rPr lang="en-US" sz="1600" b="1" dirty="0">
                <a:latin typeface="Arial Black" panose="020B0604020202020204" pitchFamily="34" charset="0"/>
                <a:cs typeface="Arial Black" panose="020B0604020202020204" pitchFamily="34" charset="0"/>
              </a:rPr>
              <a:t>Fundamentals, Electrical Systems and Mechanical Systems</a:t>
            </a:r>
            <a:br>
              <a:rPr lang="en-US" sz="1600" b="1" dirty="0">
                <a:latin typeface="Arial Black" panose="020B0604020202020204" pitchFamily="34" charset="0"/>
                <a:cs typeface="Arial Black" panose="020B0604020202020204" pitchFamily="34" charset="0"/>
              </a:rPr>
            </a:br>
            <a:endParaRPr lang="en-US" sz="1600" b="1" dirty="0">
              <a:latin typeface="Arial Black" panose="020B0604020202020204" pitchFamily="34" charset="0"/>
              <a:cs typeface="Arial Black" panose="020B0604020202020204" pitchFamily="34" charset="0"/>
            </a:endParaRP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Fundamentals</a:t>
            </a: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Electrical Systems</a:t>
            </a:r>
          </a:p>
          <a:p>
            <a:pPr marL="285750" indent="-285750">
              <a:lnSpc>
                <a:spcPct val="150000"/>
              </a:lnSpc>
              <a:buSzPct val="125000"/>
              <a:buFont typeface="Arial" charset="0"/>
              <a:buChar char="•"/>
            </a:pPr>
            <a:r>
              <a:rPr lang="en-US" sz="1600" dirty="0">
                <a:latin typeface="Arial" panose="020B0604020202020204" pitchFamily="34" charset="0"/>
                <a:cs typeface="Arial" panose="020B0604020202020204" pitchFamily="34" charset="0"/>
              </a:rPr>
              <a:t>Mechanical Systems</a:t>
            </a:r>
          </a:p>
        </p:txBody>
      </p:sp>
      <p:sp>
        <p:nvSpPr>
          <p:cNvPr id="9" name="TextBox 8">
            <a:extLst>
              <a:ext uri="{FF2B5EF4-FFF2-40B4-BE49-F238E27FC236}">
                <a16:creationId xmlns:a16="http://schemas.microsoft.com/office/drawing/2014/main" id="{6EEBA446-769C-5B45-A669-97EE2CD65562}"/>
              </a:ext>
            </a:extLst>
          </p:cNvPr>
          <p:cNvSpPr txBox="1"/>
          <p:nvPr/>
        </p:nvSpPr>
        <p:spPr>
          <a:xfrm>
            <a:off x="506375" y="492905"/>
            <a:ext cx="9601451" cy="492443"/>
          </a:xfrm>
          <a:prstGeom prst="rect">
            <a:avLst/>
          </a:prstGeom>
          <a:noFill/>
        </p:spPr>
        <p:txBody>
          <a:bodyPr wrap="square" rtlCol="0">
            <a:spAutoFit/>
          </a:bodyPr>
          <a:lstStyle/>
          <a:p>
            <a:r>
              <a:rPr lang="en-US" sz="2600" b="1" dirty="0">
                <a:solidFill>
                  <a:srgbClr val="189AD4"/>
                </a:solidFill>
                <a:latin typeface="Arial Black" charset="0"/>
              </a:rPr>
              <a:t>Maintenance, Operator &amp; Technical Skills Library</a:t>
            </a:r>
            <a:endParaRPr lang="en-US" sz="2600" b="1" dirty="0">
              <a:solidFill>
                <a:srgbClr val="189AD4"/>
              </a:solidFill>
            </a:endParaRPr>
          </a:p>
        </p:txBody>
      </p:sp>
    </p:spTree>
    <p:extLst>
      <p:ext uri="{BB962C8B-B14F-4D97-AF65-F5344CB8AC3E}">
        <p14:creationId xmlns:p14="http://schemas.microsoft.com/office/powerpoint/2010/main" val="999468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3850</TotalTime>
  <Words>757</Words>
  <Application>Microsoft Office PowerPoint</Application>
  <PresentationFormat>Widescreen</PresentationFormat>
  <Paragraphs>110</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Calibri</vt:lpstr>
      <vt:lpstr>Office Theme</vt:lpstr>
      <vt:lpstr>PowerPoint Presentation</vt:lpstr>
      <vt:lpstr>PowerPoint Presentation</vt:lpstr>
      <vt:lpstr>PowerPoint Presentation</vt:lpstr>
      <vt:lpstr>WHO ARE WE?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Phillips</dc:creator>
  <cp:lastModifiedBy>Christina Kensinger</cp:lastModifiedBy>
  <cp:revision>99</cp:revision>
  <cp:lastPrinted>2023-04-07T17:54:05Z</cp:lastPrinted>
  <dcterms:created xsi:type="dcterms:W3CDTF">2019-09-24T14:14:37Z</dcterms:created>
  <dcterms:modified xsi:type="dcterms:W3CDTF">2023-04-07T17:55:31Z</dcterms:modified>
</cp:coreProperties>
</file>